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50_41167650.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0F_AF58BD99.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1B_D54B2873.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46_3032577.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4A_9C158DE0.xml" ContentType="application/vnd.ms-powerpoint.comments+xml"/>
  <Override PartName="/ppt/notesSlides/notesSlide22.xml" ContentType="application/vnd.openxmlformats-officedocument.presentationml.notesSlide+xml"/>
  <Override PartName="/ppt/comments/modernComment_154_CF0B33EF.xml" ContentType="application/vnd.ms-powerpoint.comments+xml"/>
  <Override PartName="/ppt/notesSlides/notesSlide23.xml" ContentType="application/vnd.openxmlformats-officedocument.presentationml.notesSlide+xml"/>
  <Override PartName="/ppt/comments/modernComment_10A_0.xml" ContentType="application/vnd.ms-powerpoint.comments+xml"/>
  <Override PartName="/ppt/notesSlides/notesSlide24.xml" ContentType="application/vnd.openxmlformats-officedocument.presentationml.notesSlide+xml"/>
  <Override PartName="/ppt/comments/modernComment_12E_6737B5BC.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8"/>
  </p:notesMasterIdLst>
  <p:sldIdLst>
    <p:sldId id="256" r:id="rId5"/>
    <p:sldId id="258" r:id="rId6"/>
    <p:sldId id="325" r:id="rId7"/>
    <p:sldId id="342" r:id="rId8"/>
    <p:sldId id="345" r:id="rId9"/>
    <p:sldId id="346" r:id="rId10"/>
    <p:sldId id="347" r:id="rId11"/>
    <p:sldId id="336" r:id="rId12"/>
    <p:sldId id="341" r:id="rId13"/>
    <p:sldId id="354" r:id="rId14"/>
    <p:sldId id="272" r:id="rId15"/>
    <p:sldId id="271" r:id="rId16"/>
    <p:sldId id="287" r:id="rId17"/>
    <p:sldId id="283" r:id="rId18"/>
    <p:sldId id="348" r:id="rId19"/>
    <p:sldId id="326" r:id="rId20"/>
    <p:sldId id="349" r:id="rId21"/>
    <p:sldId id="355" r:id="rId22"/>
    <p:sldId id="352" r:id="rId23"/>
    <p:sldId id="333" r:id="rId24"/>
    <p:sldId id="343" r:id="rId25"/>
    <p:sldId id="299" r:id="rId26"/>
    <p:sldId id="330" r:id="rId27"/>
    <p:sldId id="340" r:id="rId28"/>
    <p:sldId id="266" r:id="rId29"/>
    <p:sldId id="302" r:id="rId30"/>
    <p:sldId id="303" r:id="rId31"/>
    <p:sldId id="276" r:id="rId32"/>
    <p:sldId id="323" r:id="rId33"/>
    <p:sldId id="324" r:id="rId34"/>
    <p:sldId id="275" r:id="rId35"/>
    <p:sldId id="351" r:id="rId36"/>
    <p:sldId id="267" r:id="rId37"/>
  </p:sldIdLst>
  <p:sldSz cx="18288000" cy="10287000"/>
  <p:notesSz cx="6858000" cy="9144000"/>
  <p:embeddedFontLst>
    <p:embeddedFont>
      <p:font typeface="ＭＳ Ｐゴシック" panose="020B0600070205080204" pitchFamily="34" charset="-128"/>
      <p:regular r:id="rId39"/>
    </p:embeddedFont>
    <p:embeddedFont>
      <p:font typeface="游ゴシック" panose="020B0400000000000000" pitchFamily="34" charset="-128"/>
      <p:regular r:id="rId40"/>
      <p:bold r:id="rId41"/>
    </p:embeddedFont>
    <p:embeddedFont>
      <p:font typeface="テロップ明朝（N仕様）" panose="020B0604020202020204" charset="-128"/>
      <p:regular r:id="rId42"/>
    </p:embeddedFont>
    <p:embeddedFont>
      <p:font typeface="テロップ明朝（N仕様） Bold" panose="020B0604020202020204" charset="-128"/>
      <p:regular r:id="rId43"/>
    </p:embeddedFont>
    <p:embeddedFont>
      <p:font typeface="鉄瓶ゴシック" panose="020B0604020202020204" charset="-128"/>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01D6834-BB65-E045-308A-75719C78DC32}" name="杉本朋華" initials="朋杉" userId="S::sugimoto-tomoka-plusdojo2024@seplus2016.onmicrosoft.com::0f9a1783-ce06-4aa4-8dd7-802f35d3931e" providerId="AD"/>
  <p188:author id="{8280AE3B-33F9-5F4B-84C7-518E06791232}" name="ゲスト ユーザー" initials="ゲユ" userId="S::urn:spo:anon#73290d582d00aed864aa892f6df9e1fe65f3da6d54935c7e55811c6f68a41eec::" providerId="AD"/>
  <p188:author id="{92E5A166-50E1-E7E8-7E05-0294CF643716}" name="ゲスト ユーザー" initials="ゲユ" userId="S::urn:spo:anon#1ce144edeeac22397b2dc2d1e1666f24384813add5e61ff38120863f46c7724b::" providerId="AD"/>
  <p188:author id="{389F4C97-77AB-77A1-8907-C47C45898731}" name="ゲスト ユーザー" initials="ゲユ" userId="S::urn:spo:anon#32a639bf4252e7d4530e13c970e4a21725b076a6fade17e3cefb807997e1fca0::" providerId="AD"/>
  <p188:author id="{724C9AF7-DB2A-D6E6-DFCB-0FE5F38F5734}" name="ゲスト ユーザー" initials="ゲユ" userId="S::urn:spo:anon#c3cd1c7e71d5bf8272c007e15e75223dc44c881c625ad46612bb769f82fd361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DE0"/>
    <a:srgbClr val="FFE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1CD21D-AA42-1AC9-0C67-AB28F704CD4C}" v="205" dt="2024-06-27T07:41:15.815"/>
    <p1510:client id="{2E4D7363-BE82-36D1-2152-BE55047EA457}" v="436" dt="2024-06-27T08:55:49.842"/>
    <p1510:client id="{40D90432-E75E-15C8-564A-A4987FB8171A}" v="325" dt="2024-06-27T08:22:09.491"/>
    <p1510:client id="{4D37E2D1-2509-3A25-2EC8-A46335106310}" v="605" dt="2024-06-26T15:40:58.440"/>
    <p1510:client id="{547E7D40-7C47-4C82-4E0B-02B115C3A643}" v="2" dt="2024-06-26T09:06:53.967"/>
    <p1510:client id="{794D6DB9-9D4D-31BE-F6E0-6795251CD1BE}" v="34" dt="2024-06-27T00:39:31.934"/>
    <p1510:client id="{91B7AFA4-E730-9CF3-9D8D-E919AB851902}" v="76" dt="2024-06-27T05:15:54.637"/>
    <p1510:client id="{9E5A3B39-F5CA-4656-D51A-A976E0C78856}" v="33" dt="2024-06-27T07:54:53.027"/>
    <p1510:client id="{B284B2F9-8714-6E61-8E8B-89E866328597}" v="3" dt="2024-06-27T01:36:07.682"/>
    <p1510:client id="{CF885FB2-9A68-4979-A4E7-F0C73942033E}" v="7386" dt="2024-06-27T09:05:33.0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07FCD9C3-7C0C-460A-86C4-A1BF7AA8F876}" authorId="{724C9AF7-DB2A-D6E6-DFCB-0FE5F38F5734}" created="2024-06-25T02:54:52.034">
    <pc:sldMkLst xmlns:pc="http://schemas.microsoft.com/office/powerpoint/2013/main/command">
      <pc:docMk/>
      <pc:sldMk cId="0" sldId="256"/>
    </pc:sldMkLst>
    <p188:txBody>
      <a:bodyPr/>
      <a:lstStyle/>
      <a:p>
        <a:r>
          <a:rPr lang="ja-JP" altLang="en-US"/>
          <a:t>発表：１～４杉本</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CB180F09-1726-4F0A-8EED-2C3A38EF0137}" authorId="{8280AE3B-33F9-5F4B-84C7-518E06791232}" created="2024-06-25T02:54:49.150">
    <pc:sldMkLst xmlns:pc="http://schemas.microsoft.com/office/powerpoint/2013/main/command">
      <pc:docMk/>
      <pc:sldMk cId="0" sldId="266"/>
    </pc:sldMkLst>
    <p188:txBody>
      <a:bodyPr/>
      <a:lstStyle/>
      <a:p>
        <a:r>
          <a:rPr lang="ja-JP" altLang="en-US"/>
          <a:t>小倉</a:t>
        </a:r>
      </a:p>
    </p188:txBody>
  </p188:cm>
</p188:cmLst>
</file>

<file path=ppt/comments/modernComment_10F_AF58BD99.xml><?xml version="1.0" encoding="utf-8"?>
<p188:cmLst xmlns:a="http://schemas.openxmlformats.org/drawingml/2006/main" xmlns:r="http://schemas.openxmlformats.org/officeDocument/2006/relationships" xmlns:p188="http://schemas.microsoft.com/office/powerpoint/2018/8/main">
  <p188:cm id="{31FBD790-505F-4A7B-BB02-7DDE224FF7A9}" authorId="{92E5A166-50E1-E7E8-7E05-0294CF643716}" created="2024-06-25T02:55:46.953">
    <pc:sldMkLst xmlns:pc="http://schemas.microsoft.com/office/powerpoint/2013/main/command">
      <pc:docMk/>
      <pc:sldMk cId="2941828505" sldId="271"/>
    </pc:sldMkLst>
    <p188:txBody>
      <a:bodyPr/>
      <a:lstStyle/>
      <a:p>
        <a:r>
          <a:rPr lang="ja-JP" altLang="en-US"/>
          <a:t>担当：土方</a:t>
        </a:r>
      </a:p>
    </p188:txBody>
  </p188:cm>
</p188:cmLst>
</file>

<file path=ppt/comments/modernComment_11B_D54B2873.xml><?xml version="1.0" encoding="utf-8"?>
<p188:cmLst xmlns:a="http://schemas.openxmlformats.org/drawingml/2006/main" xmlns:r="http://schemas.openxmlformats.org/officeDocument/2006/relationships" xmlns:p188="http://schemas.microsoft.com/office/powerpoint/2018/8/main">
  <p188:cm id="{F1B5C0B1-4232-40EA-9F78-2B90AFE197EC}" authorId="{724C9AF7-DB2A-D6E6-DFCB-0FE5F38F5734}" created="2024-06-25T00:38:36.009">
    <pc:sldMkLst xmlns:pc="http://schemas.microsoft.com/office/powerpoint/2013/main/command">
      <pc:docMk/>
      <pc:sldMk cId="3578472563" sldId="283"/>
    </pc:sldMkLst>
    <p188:replyLst>
      <p188:reply id="{19B18E9E-3525-4824-84F3-136EA5E0565C}" authorId="{724C9AF7-DB2A-D6E6-DFCB-0FE5F38F5734}" created="2024-06-25T02:55:49.127">
        <p188:txBody>
          <a:bodyPr/>
          <a:lstStyle/>
          <a:p>
            <a:r>
              <a:rPr lang="ja-JP" altLang="en-US"/>
              <a:t>マイページ説明
ログインが成功後マイページに遷移。</a:t>
            </a:r>
          </a:p>
        </p188:txBody>
      </p188:reply>
    </p188:replyLst>
    <p188:txBody>
      <a:bodyPr/>
      <a:lstStyle/>
      <a:p>
        <a:r>
          <a:rPr lang="ja-JP" altLang="en-US"/>
          <a:t>田中</a:t>
        </a:r>
      </a:p>
    </p188:txBody>
  </p188:cm>
  <p188:cm id="{A7F68FD5-61B2-4340-A158-7062BCEF8599}" authorId="{A01D6834-BB65-E045-308A-75719C78DC32}" created="2024-06-25T07:22:44.160">
    <pc:sldMkLst xmlns:pc="http://schemas.microsoft.com/office/powerpoint/2013/main/command">
      <pc:docMk/>
      <pc:sldMk cId="3578472563" sldId="283"/>
    </pc:sldMkLst>
    <p188:txBody>
      <a:bodyPr/>
      <a:lstStyle/>
      <a:p>
        <a:r>
          <a:rPr lang="ja-JP" altLang="en-US"/>
          <a:t>投稿していない状態のスクショがほしい</a:t>
        </a:r>
      </a:p>
    </p188:txBody>
  </p188:cm>
</p188:cmLst>
</file>

<file path=ppt/comments/modernComment_12E_6737B5BC.xml><?xml version="1.0" encoding="utf-8"?>
<p188:cmLst xmlns:a="http://schemas.openxmlformats.org/drawingml/2006/main" xmlns:r="http://schemas.openxmlformats.org/officeDocument/2006/relationships" xmlns:p188="http://schemas.microsoft.com/office/powerpoint/2018/8/main">
  <p188:cm id="{FB6C5D61-9FE2-4E5F-8917-A851881273E0}" authorId="{724C9AF7-DB2A-D6E6-DFCB-0FE5F38F5734}" created="2024-06-25T02:56:10.473">
    <pc:sldMkLst xmlns:pc="http://schemas.microsoft.com/office/powerpoint/2013/main/command">
      <pc:docMk/>
      <pc:sldMk cId="1731704252" sldId="302"/>
    </pc:sldMkLst>
    <p188:txBody>
      <a:bodyPr/>
      <a:lstStyle/>
      <a:p>
        <a:r>
          <a:rPr lang="ja-JP" altLang="en-US"/>
          <a:t>田中</a:t>
        </a:r>
      </a:p>
    </p188:txBody>
  </p188:cm>
  <p188:cm id="{7B0A83B1-5A51-4A44-A627-70CD4C4186EC}" authorId="{92E5A166-50E1-E7E8-7E05-0294CF643716}" created="2024-06-27T06:36:39.734">
    <pc:sldMkLst xmlns:pc="http://schemas.microsoft.com/office/powerpoint/2013/main/command">
      <pc:docMk/>
      <pc:sldMk cId="1731704252" sldId="302"/>
    </pc:sldMkLst>
    <p188:txBody>
      <a:bodyPr/>
      <a:lstStyle/>
      <a:p>
        <a:r>
          <a:rPr lang="ja-JP" altLang="en-US"/>
          <a:t>学んだこと​
→次回同じようなことがあったときに何ができるのか​
​</a:t>
        </a:r>
      </a:p>
    </p188:txBody>
  </p188:cm>
</p188:cmLst>
</file>

<file path=ppt/comments/modernComment_146_3032577.xml><?xml version="1.0" encoding="utf-8"?>
<p188:cmLst xmlns:a="http://schemas.openxmlformats.org/drawingml/2006/main" xmlns:r="http://schemas.openxmlformats.org/officeDocument/2006/relationships" xmlns:p188="http://schemas.microsoft.com/office/powerpoint/2018/8/main">
  <p188:cm id="{EB107F3C-064F-40C5-A811-D0CC1FC6552D}" authorId="{92E5A166-50E1-E7E8-7E05-0294CF643716}" created="2024-06-25T00:40:49.331">
    <pc:sldMkLst xmlns:pc="http://schemas.microsoft.com/office/powerpoint/2013/main/command">
      <pc:docMk/>
      <pc:sldMk cId="643236817" sldId="280"/>
    </pc:sldMkLst>
    <p188:txBody>
      <a:bodyPr/>
      <a:lstStyle/>
      <a:p>
        <a:r>
          <a:rPr lang="ja-JP" altLang="en-US"/>
          <a:t>各部屋：土方</a:t>
        </a:r>
      </a:p>
    </p188:txBody>
  </p188:cm>
</p188:cmLst>
</file>

<file path=ppt/comments/modernComment_14A_9C158DE0.xml><?xml version="1.0" encoding="utf-8"?>
<p188:cmLst xmlns:a="http://schemas.openxmlformats.org/drawingml/2006/main" xmlns:r="http://schemas.openxmlformats.org/officeDocument/2006/relationships" xmlns:p188="http://schemas.microsoft.com/office/powerpoint/2018/8/main">
  <p188:cm id="{A8AB246C-6420-4D8A-83E4-69B3B6900446}" authorId="{92E5A166-50E1-E7E8-7E05-0294CF643716}" created="2024-06-25T00:40:49.331">
    <pc:sldMkLst xmlns:pc="http://schemas.microsoft.com/office/powerpoint/2013/main/command">
      <pc:docMk/>
      <pc:sldMk cId="643236817" sldId="280"/>
    </pc:sldMkLst>
    <p188:txBody>
      <a:bodyPr/>
      <a:lstStyle/>
      <a:p>
        <a:r>
          <a:rPr lang="ja-JP" altLang="en-US"/>
          <a:t>各部屋：土方</a:t>
        </a:r>
      </a:p>
    </p188:txBody>
  </p188:cm>
</p188:cmLst>
</file>

<file path=ppt/comments/modernComment_150_41167650.xml><?xml version="1.0" encoding="utf-8"?>
<p188:cmLst xmlns:a="http://schemas.openxmlformats.org/drawingml/2006/main" xmlns:r="http://schemas.openxmlformats.org/officeDocument/2006/relationships" xmlns:p188="http://schemas.microsoft.com/office/powerpoint/2018/8/main">
  <p188:cm id="{1827E049-94CA-4653-B559-A7C3EE441C0F}" authorId="{724C9AF7-DB2A-D6E6-DFCB-0FE5F38F5734}" created="2024-06-25T02:54:52.034">
    <pc:sldMkLst xmlns:pc="http://schemas.microsoft.com/office/powerpoint/2013/main/command">
      <pc:docMk/>
      <pc:sldMk cId="0" sldId="256"/>
    </pc:sldMkLst>
    <p188:txBody>
      <a:bodyPr/>
      <a:lstStyle/>
      <a:p>
        <a:r>
          <a:rPr lang="ja-JP" altLang="en-US"/>
          <a:t>発表：１～４杉本</a:t>
        </a:r>
      </a:p>
    </p188:txBody>
  </p188:cm>
</p188:cmLst>
</file>

<file path=ppt/comments/modernComment_154_CF0B33EF.xml><?xml version="1.0" encoding="utf-8"?>
<p188:cmLst xmlns:a="http://schemas.openxmlformats.org/drawingml/2006/main" xmlns:r="http://schemas.openxmlformats.org/officeDocument/2006/relationships" xmlns:p188="http://schemas.microsoft.com/office/powerpoint/2018/8/main">
  <p188:cm id="{DA92D0EF-24EB-4021-B855-C0DD66549C6B}" authorId="{724C9AF7-DB2A-D6E6-DFCB-0FE5F38F5734}" created="2024-06-25T02:54:52.034">
    <pc:sldMkLst xmlns:pc="http://schemas.microsoft.com/office/powerpoint/2013/main/command">
      <pc:docMk/>
      <pc:sldMk cId="0" sldId="256"/>
    </pc:sldMkLst>
    <p188:txBody>
      <a:bodyPr/>
      <a:lstStyle/>
      <a:p>
        <a:r>
          <a:rPr lang="ja-JP" altLang="en-US"/>
          <a:t>発表：１～４杉本</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D249CB-B128-46A7-A966-22929C024F3B}" type="datetimeFigureOut">
              <a:t>2024/6/30</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69BF5-6B1A-43E9-910C-3A1E8F82A88F}" type="slidenum">
              <a:t>‹#›</a:t>
            </a:fld>
            <a:endParaRPr lang="ja-JP" altLang="en-US"/>
          </a:p>
        </p:txBody>
      </p:sp>
    </p:spTree>
    <p:extLst>
      <p:ext uri="{BB962C8B-B14F-4D97-AF65-F5344CB8AC3E}">
        <p14:creationId xmlns:p14="http://schemas.microsoft.com/office/powerpoint/2010/main" val="38300233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こんにちは。C1　どすこいもぐもりカーニバルです。発表を始めます。</a:t>
            </a: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smtClean="0"/>
              <a:t>1</a:t>
            </a:fld>
            <a:endParaRPr lang="ja-JP" altLang="en-US"/>
          </a:p>
        </p:txBody>
      </p:sp>
    </p:spTree>
    <p:extLst>
      <p:ext uri="{BB962C8B-B14F-4D97-AF65-F5344CB8AC3E}">
        <p14:creationId xmlns:p14="http://schemas.microsoft.com/office/powerpoint/2010/main" val="23278885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②同担の説明もする</a:t>
            </a: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12</a:t>
            </a:fld>
            <a:endParaRPr lang="ja-JP" altLang="en-US"/>
          </a:p>
        </p:txBody>
      </p:sp>
    </p:spTree>
    <p:extLst>
      <p:ext uri="{BB962C8B-B14F-4D97-AF65-F5344CB8AC3E}">
        <p14:creationId xmlns:p14="http://schemas.microsoft.com/office/powerpoint/2010/main" val="385240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latin typeface="Calibri"/>
                <a:ea typeface="游ゴシック"/>
                <a:cs typeface="Calibri"/>
              </a:rPr>
              <a:t>開発者：一緒にスモーに入門していきましょう！</a:t>
            </a:r>
            <a:endParaRPr lang="en-US" altLang="ja-JP">
              <a:latin typeface="Calibri"/>
              <a:ea typeface="游ゴシック" panose="020B0400000000000000" pitchFamily="34" charset="-128"/>
              <a:cs typeface="Calibri"/>
            </a:endParaRPr>
          </a:p>
          <a:p>
            <a:r>
              <a:rPr lang="ja-JP" altLang="en-US"/>
              <a:t>まずはアカウント登録ですっ！</a:t>
            </a:r>
            <a:endParaRPr lang="en-US" altLang="ja-JP"/>
          </a:p>
          <a:p>
            <a:r>
              <a:rPr kumimoji="1" lang="ja-JP" altLang="en-US">
                <a:ea typeface="游ゴシック"/>
              </a:rPr>
              <a:t>入力が完了したら入門ボタンを押してみましょう！</a:t>
            </a:r>
            <a:endParaRPr kumimoji="1" lang="en-US" altLang="ja-JP">
              <a:ea typeface="游ゴシック"/>
            </a:endParaRPr>
          </a:p>
          <a:p>
            <a:r>
              <a:rPr lang="ja-JP" altLang="en-US">
                <a:ea typeface="游ゴシック"/>
              </a:rPr>
              <a:t>推し力士の登録も忘れずに！</a:t>
            </a:r>
            <a:endParaRPr lang="en-US" altLang="ja-JP">
              <a:ea typeface="游ゴシック"/>
            </a:endParaRPr>
          </a:p>
          <a:p>
            <a:endParaRPr lang="en-US" altLang="ja-JP">
              <a:ea typeface="游ゴシック"/>
            </a:endParaRPr>
          </a:p>
          <a:p>
            <a:endParaRPr lang="en-US" altLang="ja-JP">
              <a:ea typeface="游ゴシック"/>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13</a:t>
            </a:fld>
            <a:endParaRPr lang="ja-JP" altLang="en-US"/>
          </a:p>
        </p:txBody>
      </p:sp>
    </p:spTree>
    <p:extLst>
      <p:ext uri="{BB962C8B-B14F-4D97-AF65-F5344CB8AC3E}">
        <p14:creationId xmlns:p14="http://schemas.microsoft.com/office/powerpoint/2010/main" val="1215842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開発者：入門おめでとう！！</a:t>
            </a:r>
            <a:endParaRPr lang="en-US" altLang="ja-JP">
              <a:latin typeface="Calibri"/>
              <a:ea typeface="游ゴシック"/>
              <a:cs typeface="Calibri"/>
            </a:endParaRPr>
          </a:p>
          <a:p>
            <a:r>
              <a:rPr lang="ja-JP" altLang="en-US">
                <a:latin typeface="Calibri"/>
                <a:ea typeface="游ゴシック"/>
                <a:cs typeface="Calibri"/>
              </a:rPr>
              <a:t>ここはマイページです。</a:t>
            </a:r>
            <a:endParaRPr lang="en-US" altLang="ja-JP">
              <a:latin typeface="Calibri"/>
              <a:ea typeface="游ゴシック"/>
              <a:cs typeface="Calibri"/>
            </a:endParaRPr>
          </a:p>
          <a:p>
            <a:r>
              <a:rPr lang="ja-JP" altLang="en-US">
                <a:latin typeface="Calibri"/>
                <a:ea typeface="游ゴシック"/>
                <a:cs typeface="Calibri"/>
              </a:rPr>
              <a:t>マイページでは自分の情報や過去の投稿を閲覧することができます！</a:t>
            </a:r>
            <a:endParaRPr lang="en-US" altLang="ja-JP">
              <a:latin typeface="Calibri"/>
              <a:ea typeface="游ゴシック"/>
              <a:cs typeface="Calibri"/>
            </a:endParaRPr>
          </a:p>
          <a:p>
            <a:r>
              <a:rPr lang="ja-JP" altLang="en-US">
                <a:latin typeface="Calibri"/>
                <a:ea typeface="游ゴシック"/>
                <a:cs typeface="Calibri"/>
              </a:rPr>
              <a:t>サクさんは遠藤推しでしたよね？</a:t>
            </a:r>
            <a:endParaRPr lang="en-US" altLang="ja-JP">
              <a:latin typeface="Calibri"/>
              <a:ea typeface="游ゴシック"/>
              <a:cs typeface="Calibri"/>
            </a:endParaRPr>
          </a:p>
          <a:p>
            <a:endParaRPr lang="en-US" altLang="ja-JP">
              <a:latin typeface="Calibri"/>
              <a:ea typeface="游ゴシック"/>
              <a:cs typeface="Calibri"/>
            </a:endParaRPr>
          </a:p>
          <a:p>
            <a:r>
              <a:rPr lang="ja-JP" altLang="en-US">
                <a:latin typeface="Calibri"/>
                <a:ea typeface="游ゴシック"/>
                <a:cs typeface="Calibri"/>
              </a:rPr>
              <a:t>サク：そうです！</a:t>
            </a:r>
            <a:endParaRPr lang="en-US" altLang="ja-JP">
              <a:latin typeface="Calibri"/>
              <a:ea typeface="游ゴシック"/>
              <a:cs typeface="Calibri"/>
            </a:endParaRPr>
          </a:p>
          <a:p>
            <a:endParaRPr lang="en-US" altLang="ja-JP">
              <a:latin typeface="Calibri"/>
              <a:ea typeface="游ゴシック"/>
              <a:cs typeface="Calibri"/>
            </a:endParaRPr>
          </a:p>
          <a:p>
            <a:r>
              <a:rPr lang="ja-JP" altLang="en-US">
                <a:latin typeface="Calibri"/>
                <a:ea typeface="游ゴシック"/>
                <a:cs typeface="Calibri"/>
              </a:rPr>
              <a:t>開発者：では、遠藤の部屋へ行ってみましょう！</a:t>
            </a:r>
            <a:endParaRPr lang="en-US" altLang="ja-JP">
              <a:latin typeface="Calibri"/>
              <a:ea typeface="游ゴシック"/>
              <a:cs typeface="Calibri"/>
            </a:endParaRPr>
          </a:p>
          <a:p>
            <a:endParaRPr lang="ja-JP" altLang="en-US">
              <a:latin typeface="Calibri"/>
              <a:ea typeface="游ゴシック"/>
              <a:cs typeface="Calibri"/>
            </a:endParaRPr>
          </a:p>
          <a:p>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14</a:t>
            </a:fld>
            <a:endParaRPr lang="ja-JP" altLang="en-US"/>
          </a:p>
        </p:txBody>
      </p:sp>
    </p:spTree>
    <p:extLst>
      <p:ext uri="{BB962C8B-B14F-4D97-AF65-F5344CB8AC3E}">
        <p14:creationId xmlns:p14="http://schemas.microsoft.com/office/powerpoint/2010/main" val="4288247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３０秒</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開発者：メニューバーのここを押すと、待機部屋へ行きます。</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ここには、サクさんが推しとして登録した力士のみが表示されています！</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入門で登録した遠藤がばっちり登録されていますね！</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では、遠藤の名前を押してみましょう！</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ここが遠藤の部屋です！</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サク：うゎー遠藤の写真がいっぱいですね！</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開発者：そうなんです！ここは投稿や、プロフィール、カレンダーなど遠藤だけの情報が集まっているんです！</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サク：ここだけ見れば、遠藤のこと全部知れちゃうんですね！</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助かります！</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15</a:t>
            </a:fld>
            <a:endParaRPr lang="ja-JP" altLang="en-US"/>
          </a:p>
        </p:txBody>
      </p:sp>
    </p:spTree>
    <p:extLst>
      <p:ext uri="{BB962C8B-B14F-4D97-AF65-F5344CB8AC3E}">
        <p14:creationId xmlns:p14="http://schemas.microsoft.com/office/powerpoint/2010/main" val="1961583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a:latin typeface="Calibri"/>
              <a:ea typeface="游ゴシック"/>
              <a:cs typeface="Calibri"/>
            </a:endParaRPr>
          </a:p>
          <a:p>
            <a:endParaRPr lang="ja-JP" altLang="en-US">
              <a:latin typeface="Calibri"/>
              <a:ea typeface="游ゴシック"/>
              <a:cs typeface="Calibri"/>
            </a:endParaRPr>
          </a:p>
          <a:p>
            <a:r>
              <a:rPr lang="ja-JP" altLang="en-US">
                <a:latin typeface="Calibri"/>
                <a:ea typeface="游ゴシック"/>
                <a:cs typeface="Calibri"/>
              </a:rPr>
              <a:t>MC　これで</a:t>
            </a:r>
            <a:r>
              <a:rPr lang="en-US" altLang="ja-JP">
                <a:latin typeface="Calibri"/>
                <a:ea typeface="游ゴシック"/>
                <a:cs typeface="Calibri"/>
              </a:rPr>
              <a:t>1</a:t>
            </a:r>
            <a:r>
              <a:rPr lang="ja-JP" altLang="en-US">
                <a:latin typeface="Calibri"/>
                <a:ea typeface="游ゴシック"/>
                <a:cs typeface="Calibri"/>
              </a:rPr>
              <a:t>つ目のお悩み解決！どすこい！！！！</a:t>
            </a:r>
            <a:endParaRPr lang="ja-JP"/>
          </a:p>
          <a:p>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16</a:t>
            </a:fld>
            <a:endParaRPr lang="ja-JP" altLang="en-US"/>
          </a:p>
        </p:txBody>
      </p:sp>
    </p:spTree>
    <p:extLst>
      <p:ext uri="{BB962C8B-B14F-4D97-AF65-F5344CB8AC3E}">
        <p14:creationId xmlns:p14="http://schemas.microsoft.com/office/powerpoint/2010/main" val="1070693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３２秒</a:t>
            </a:r>
            <a:endParaRPr lang="en-US" altLang="ja-JP">
              <a:ea typeface="游ゴシック"/>
            </a:endParaRPr>
          </a:p>
          <a:p>
            <a:r>
              <a:rPr lang="ja-JP" altLang="en-US">
                <a:ea typeface="游ゴシック"/>
              </a:rPr>
              <a:t>開発者：先ほどの遠藤の部屋から気になる投稿はありましたか？</a:t>
            </a:r>
            <a:endParaRPr lang="en-US" altLang="ja-JP">
              <a:ea typeface="游ゴシック"/>
            </a:endParaRPr>
          </a:p>
          <a:p>
            <a:endParaRPr lang="en-US" altLang="ja-JP">
              <a:ea typeface="游ゴシック"/>
            </a:endParaRPr>
          </a:p>
          <a:p>
            <a:r>
              <a:rPr lang="ja-JP" altLang="en-US">
                <a:ea typeface="游ゴシック"/>
              </a:rPr>
              <a:t>サク：この写真いいですね～</a:t>
            </a:r>
            <a:endParaRPr lang="en-US" altLang="ja-JP">
              <a:ea typeface="游ゴシック"/>
            </a:endParaRPr>
          </a:p>
          <a:p>
            <a:endParaRPr lang="en-US" altLang="ja-JP">
              <a:ea typeface="游ゴシック"/>
            </a:endParaRPr>
          </a:p>
          <a:p>
            <a:r>
              <a:rPr lang="ja-JP" altLang="en-US">
                <a:ea typeface="游ゴシック"/>
              </a:rPr>
              <a:t>開発者：では、タップしてみましょう！</a:t>
            </a:r>
            <a:endParaRPr lang="en-US" altLang="ja-JP">
              <a:ea typeface="游ゴシック"/>
            </a:endParaRPr>
          </a:p>
          <a:p>
            <a:r>
              <a:rPr lang="ja-JP" altLang="en-US">
                <a:ea typeface="游ゴシック"/>
              </a:rPr>
              <a:t>返信ページでは投稿の詳細、コメントが見えていますね！</a:t>
            </a:r>
            <a:endParaRPr lang="en-US" altLang="ja-JP">
              <a:ea typeface="游ゴシック"/>
            </a:endParaRPr>
          </a:p>
          <a:p>
            <a:r>
              <a:rPr lang="ja-JP" altLang="en-US">
                <a:ea typeface="游ゴシック"/>
              </a:rPr>
              <a:t>サクさんも何かコメントしてみましょう！</a:t>
            </a:r>
            <a:endParaRPr lang="en-US" altLang="ja-JP">
              <a:ea typeface="游ゴシック"/>
            </a:endParaRPr>
          </a:p>
          <a:p>
            <a:endParaRPr lang="en-US" altLang="ja-JP">
              <a:ea typeface="游ゴシック"/>
            </a:endParaRPr>
          </a:p>
          <a:p>
            <a:r>
              <a:rPr lang="ja-JP" altLang="en-US">
                <a:ea typeface="游ゴシック"/>
              </a:rPr>
              <a:t>サク：はい</a:t>
            </a:r>
            <a:endParaRPr lang="en-US" altLang="ja-JP">
              <a:ea typeface="游ゴシック"/>
            </a:endParaRPr>
          </a:p>
          <a:p>
            <a:endParaRPr lang="en-US" altLang="ja-JP">
              <a:ea typeface="游ゴシック"/>
            </a:endParaRPr>
          </a:p>
          <a:p>
            <a:r>
              <a:rPr lang="ja-JP" altLang="en-US">
                <a:ea typeface="游ゴシック"/>
              </a:rPr>
              <a:t>開発者：できましたね～</a:t>
            </a:r>
            <a:endParaRPr lang="en-US" altLang="ja-JP">
              <a:ea typeface="游ゴシック"/>
            </a:endParaRPr>
          </a:p>
          <a:p>
            <a:r>
              <a:rPr lang="ja-JP" altLang="en-US">
                <a:ea typeface="游ゴシック"/>
              </a:rPr>
              <a:t>ここを活用して、</a:t>
            </a:r>
            <a:r>
              <a:rPr lang="ja-JP">
                <a:ea typeface="游ゴシック"/>
              </a:rPr>
              <a:t>同担とのコメントを楽し</a:t>
            </a:r>
            <a:r>
              <a:rPr lang="ja-JP" altLang="en-US">
                <a:ea typeface="游ゴシック"/>
              </a:rPr>
              <a:t>んでください</a:t>
            </a:r>
            <a:r>
              <a:rPr lang="ja-JP">
                <a:ea typeface="游ゴシック"/>
              </a:rPr>
              <a:t>！！</a:t>
            </a:r>
            <a:endParaRPr lang="en-US" altLang="ja-JP">
              <a:ea typeface="游ゴシック"/>
            </a:endParaRPr>
          </a:p>
          <a:p>
            <a:endParaRPr lang="en-US" altLang="ja-JP">
              <a:ea typeface="游ゴシック"/>
            </a:endParaRPr>
          </a:p>
          <a:p>
            <a:r>
              <a:rPr lang="ja-JP" altLang="en-US">
                <a:ea typeface="游ゴシック"/>
              </a:rPr>
              <a:t>サク：はい！</a:t>
            </a:r>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17</a:t>
            </a:fld>
            <a:endParaRPr lang="ja-JP" altLang="en-US"/>
          </a:p>
        </p:txBody>
      </p:sp>
    </p:spTree>
    <p:extLst>
      <p:ext uri="{BB962C8B-B14F-4D97-AF65-F5344CB8AC3E}">
        <p14:creationId xmlns:p14="http://schemas.microsoft.com/office/powerpoint/2010/main" val="184952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a:ea typeface="游ゴシック"/>
            </a:endParaRPr>
          </a:p>
          <a:p>
            <a:r>
              <a:rPr lang="ja-JP" altLang="en-US">
                <a:ea typeface="游ゴシック"/>
              </a:rPr>
              <a:t>３６秒</a:t>
            </a:r>
            <a:endParaRPr lang="en-US" altLang="ja-JP">
              <a:ea typeface="游ゴシック"/>
            </a:endParaRPr>
          </a:p>
          <a:p>
            <a:r>
              <a:rPr lang="ja-JP" altLang="en-US">
                <a:ea typeface="游ゴシック"/>
              </a:rPr>
              <a:t>サク：この右上の星マークはなんですか？</a:t>
            </a:r>
            <a:endParaRPr lang="en-US" altLang="ja-JP">
              <a:ea typeface="游ゴシック"/>
            </a:endParaRPr>
          </a:p>
          <a:p>
            <a:endParaRPr lang="en-US" altLang="ja-JP">
              <a:ea typeface="游ゴシック"/>
            </a:endParaRPr>
          </a:p>
          <a:p>
            <a:r>
              <a:rPr lang="ja-JP" altLang="en-US">
                <a:ea typeface="游ゴシック"/>
              </a:rPr>
              <a:t>開発者：これは、白星です。</a:t>
            </a:r>
            <a:endParaRPr lang="en-US" altLang="ja-JP">
              <a:ea typeface="游ゴシック"/>
            </a:endParaRPr>
          </a:p>
          <a:p>
            <a:r>
              <a:rPr lang="ja-JP" altLang="en-US">
                <a:ea typeface="游ゴシック"/>
              </a:rPr>
              <a:t>お気に入りの投稿は白星して、いつでも見れるようにしときましょう！</a:t>
            </a:r>
            <a:endParaRPr lang="en-US" altLang="ja-JP">
              <a:ea typeface="游ゴシック"/>
            </a:endParaRPr>
          </a:p>
          <a:p>
            <a:endParaRPr lang="en-US" altLang="ja-JP">
              <a:ea typeface="游ゴシック"/>
            </a:endParaRPr>
          </a:p>
          <a:p>
            <a:r>
              <a:rPr lang="ja-JP" altLang="en-US">
                <a:ea typeface="游ゴシック"/>
              </a:rPr>
              <a:t>サク：それは助かりますね！この投稿白星にします！</a:t>
            </a:r>
            <a:endParaRPr lang="en-US" altLang="ja-JP">
              <a:ea typeface="游ゴシック"/>
            </a:endParaRPr>
          </a:p>
          <a:p>
            <a:r>
              <a:rPr lang="ja-JP" altLang="en-US">
                <a:ea typeface="游ゴシック"/>
              </a:rPr>
              <a:t>ちなみに、どこから見れますか？</a:t>
            </a:r>
            <a:endParaRPr lang="en-US" altLang="ja-JP">
              <a:ea typeface="游ゴシック"/>
            </a:endParaRPr>
          </a:p>
          <a:p>
            <a:endParaRPr lang="en-US" altLang="ja-JP">
              <a:ea typeface="游ゴシック"/>
            </a:endParaRPr>
          </a:p>
          <a:p>
            <a:r>
              <a:rPr lang="ja-JP" altLang="en-US">
                <a:ea typeface="游ゴシック"/>
              </a:rPr>
              <a:t>開発者：マイページのこの星マークから白星一覧ページに入ることができます！</a:t>
            </a:r>
            <a:endParaRPr lang="en-US" altLang="ja-JP">
              <a:ea typeface="游ゴシック"/>
            </a:endParaRPr>
          </a:p>
          <a:p>
            <a:r>
              <a:rPr lang="ja-JP" altLang="en-US">
                <a:ea typeface="游ゴシック"/>
              </a:rPr>
              <a:t>先ほど白星した投稿がありますね！</a:t>
            </a:r>
            <a:endParaRPr lang="en-US" altLang="ja-JP">
              <a:ea typeface="游ゴシック"/>
            </a:endParaRPr>
          </a:p>
          <a:p>
            <a:endParaRPr lang="en-US" altLang="ja-JP">
              <a:ea typeface="游ゴシック"/>
            </a:endParaRPr>
          </a:p>
          <a:p>
            <a:r>
              <a:rPr lang="ja-JP" altLang="en-US">
                <a:ea typeface="游ゴシック"/>
              </a:rPr>
              <a:t>サク：ありがとうございます！遠藤の部屋でまだまだ機能はありますか？</a:t>
            </a:r>
            <a:endParaRPr lang="en-US" altLang="ja-JP">
              <a:ea typeface="游ゴシック"/>
            </a:endParaRPr>
          </a:p>
          <a:p>
            <a:endParaRPr lang="en-US" altLang="ja-JP">
              <a:ea typeface="游ゴシック"/>
            </a:endParaRPr>
          </a:p>
          <a:p>
            <a:endParaRPr lang="en-US" altLang="ja-JP">
              <a:ea typeface="游ゴシック"/>
            </a:endParaRPr>
          </a:p>
          <a:p>
            <a:endParaRPr lang="en-US" altLang="ja-JP">
              <a:ea typeface="游ゴシック"/>
            </a:endParaRPr>
          </a:p>
          <a:p>
            <a:endParaRPr lang="en-US" altLang="ja-JP">
              <a:latin typeface="Calibri"/>
              <a:cs typeface="Calibri"/>
            </a:endParaRPr>
          </a:p>
          <a:p>
            <a:endParaRPr lang="en-US" altLang="ja-JP">
              <a:latin typeface="Calibri"/>
              <a:cs typeface="Calibri"/>
            </a:endParaRPr>
          </a:p>
          <a:p>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18</a:t>
            </a:fld>
            <a:endParaRPr lang="ja-JP" altLang="en-US"/>
          </a:p>
        </p:txBody>
      </p:sp>
    </p:spTree>
    <p:extLst>
      <p:ext uri="{BB962C8B-B14F-4D97-AF65-F5344CB8AC3E}">
        <p14:creationId xmlns:p14="http://schemas.microsoft.com/office/powerpoint/2010/main" val="2753650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開発者：そうですね</a:t>
            </a:r>
            <a:r>
              <a:rPr kumimoji="1" lang="en-US" altLang="ja-JP">
                <a:ea typeface="游ゴシック"/>
              </a:rPr>
              <a:t>…</a:t>
            </a:r>
            <a:r>
              <a:rPr kumimoji="1" lang="ja-JP" altLang="en-US">
                <a:ea typeface="游ゴシック"/>
              </a:rPr>
              <a:t>軍配マークから投稿することができるので、ぜひ遠藤の魅力を広げてくださいね！</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19</a:t>
            </a:fld>
            <a:endParaRPr lang="ja-JP" altLang="en-US"/>
          </a:p>
        </p:txBody>
      </p:sp>
    </p:spTree>
    <p:extLst>
      <p:ext uri="{BB962C8B-B14F-4D97-AF65-F5344CB8AC3E}">
        <p14:creationId xmlns:p14="http://schemas.microsoft.com/office/powerpoint/2010/main" val="3636102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３０秒</a:t>
            </a:r>
            <a:endParaRPr lang="en-US" altLang="ja-JP">
              <a:latin typeface="Calibri"/>
              <a:ea typeface="游ゴシック"/>
              <a:cs typeface="Calibri"/>
            </a:endParaRPr>
          </a:p>
          <a:p>
            <a:r>
              <a:rPr lang="ja-JP" altLang="en-US">
                <a:latin typeface="Calibri"/>
                <a:ea typeface="游ゴシック"/>
                <a:cs typeface="Calibri"/>
              </a:rPr>
              <a:t>開発者：投稿を見ていくと気になるユーザーも出てくると思います！</a:t>
            </a:r>
            <a:endParaRPr lang="en-US" altLang="ja-JP">
              <a:latin typeface="Calibri"/>
              <a:ea typeface="游ゴシック"/>
              <a:cs typeface="Calibri"/>
            </a:endParaRPr>
          </a:p>
          <a:p>
            <a:r>
              <a:rPr lang="ja-JP" altLang="en-US">
                <a:latin typeface="Calibri"/>
                <a:ea typeface="游ゴシック"/>
                <a:cs typeface="Calibri"/>
              </a:rPr>
              <a:t>そんな時はユーザー一覧を活用してみてください！</a:t>
            </a:r>
            <a:endParaRPr lang="en-US" altLang="ja-JP">
              <a:latin typeface="Calibri"/>
              <a:ea typeface="游ゴシック"/>
              <a:cs typeface="Calibri"/>
            </a:endParaRPr>
          </a:p>
          <a:p>
            <a:r>
              <a:rPr lang="ja-JP" altLang="en-US">
                <a:latin typeface="Calibri"/>
                <a:ea typeface="游ゴシック"/>
                <a:cs typeface="Calibri"/>
              </a:rPr>
              <a:t>ユーザーを検索して、フォローもできちゃいます！</a:t>
            </a:r>
            <a:endParaRPr lang="en-US" altLang="ja-JP">
              <a:latin typeface="Calibri"/>
              <a:ea typeface="游ゴシック"/>
              <a:cs typeface="Calibri"/>
            </a:endParaRPr>
          </a:p>
          <a:p>
            <a:r>
              <a:rPr lang="ja-JP" altLang="en-US">
                <a:latin typeface="Calibri"/>
                <a:ea typeface="游ゴシック"/>
                <a:cs typeface="Calibri"/>
              </a:rPr>
              <a:t>トモさんをフォローしてみましょう！</a:t>
            </a:r>
            <a:endParaRPr lang="en-US" altLang="ja-JP">
              <a:latin typeface="Calibri"/>
              <a:ea typeface="游ゴシック"/>
              <a:cs typeface="Calibri"/>
            </a:endParaRPr>
          </a:p>
          <a:p>
            <a:endParaRPr lang="en-US" altLang="ja-JP">
              <a:latin typeface="Calibri"/>
              <a:ea typeface="游ゴシック"/>
              <a:cs typeface="Calibri"/>
            </a:endParaRPr>
          </a:p>
          <a:p>
            <a:endParaRPr lang="en-US" altLang="ja-JP">
              <a:latin typeface="Calibri"/>
              <a:ea typeface="游ゴシック"/>
              <a:cs typeface="Calibri"/>
            </a:endParaRPr>
          </a:p>
          <a:p>
            <a:endParaRPr lang="en-US" altLang="ja-JP">
              <a:latin typeface="Calibri"/>
              <a:ea typeface="游ゴシック"/>
              <a:cs typeface="Calibri"/>
            </a:endParaRPr>
          </a:p>
          <a:p>
            <a:endParaRPr lang="en-US" altLang="ja-JP">
              <a:latin typeface="Calibri"/>
              <a:ea typeface="游ゴシック"/>
              <a:cs typeface="Calibri"/>
            </a:endParaRPr>
          </a:p>
          <a:p>
            <a:r>
              <a:rPr lang="ja-JP" altLang="en-US">
                <a:latin typeface="Calibri"/>
                <a:ea typeface="游ゴシック"/>
                <a:cs typeface="Calibri"/>
              </a:rPr>
              <a:t>サク：これなら同担を見つけやすく、話もでき最高ですね！</a:t>
            </a:r>
            <a:endParaRPr lang="en-US" altLang="ja-JP">
              <a:latin typeface="Calibri"/>
              <a:ea typeface="游ゴシック" panose="020B0400000000000000" pitchFamily="34" charset="-128"/>
              <a:cs typeface="Calibri"/>
            </a:endParaRPr>
          </a:p>
          <a:p>
            <a:r>
              <a:rPr lang="ja-JP">
                <a:ea typeface="游ゴシック"/>
              </a:rPr>
              <a:t>ユーザー検索</a:t>
            </a:r>
            <a:r>
              <a:rPr lang="ja-JP" altLang="en-US">
                <a:ea typeface="游ゴシック"/>
              </a:rPr>
              <a:t>では</a:t>
            </a:r>
            <a:r>
              <a:rPr lang="ja-JP">
                <a:ea typeface="游ゴシック"/>
              </a:rPr>
              <a:t>会場で出会った、ユーザーを探す</a:t>
            </a:r>
            <a:r>
              <a:rPr lang="ja-JP" altLang="en-US">
                <a:ea typeface="游ゴシック"/>
              </a:rPr>
              <a:t>のにも使えそう</a:t>
            </a:r>
            <a:r>
              <a:rPr lang="ja-JP">
                <a:ea typeface="游ゴシック"/>
              </a:rPr>
              <a:t>ですね！</a:t>
            </a:r>
            <a:endParaRPr lang="en-US" altLang="ja-JP">
              <a:ea typeface="游ゴシック"/>
            </a:endParaRPr>
          </a:p>
          <a:p>
            <a:endParaRPr lang="en-US" altLang="ja-JP">
              <a:ea typeface="游ゴシック"/>
            </a:endParaRPr>
          </a:p>
          <a:p>
            <a:endParaRPr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endParaRPr lang="en-US" altLang="ja-JP">
              <a:ea typeface="游ゴシック"/>
            </a:endParaRPr>
          </a:p>
          <a:p>
            <a:endParaRPr lang="ja-JP" altLang="en-US">
              <a:ea typeface="游ゴシック"/>
            </a:endParaRPr>
          </a:p>
          <a:p>
            <a:endParaRPr lang="ja-JP" altLang="en-US">
              <a:ea typeface="游ゴシック"/>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20</a:t>
            </a:fld>
            <a:endParaRPr lang="ja-JP" altLang="en-US"/>
          </a:p>
        </p:txBody>
      </p:sp>
    </p:spTree>
    <p:extLst>
      <p:ext uri="{BB962C8B-B14F-4D97-AF65-F5344CB8AC3E}">
        <p14:creationId xmlns:p14="http://schemas.microsoft.com/office/powerpoint/2010/main" val="3082496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latin typeface="Calibri"/>
                <a:ea typeface="Calibri"/>
                <a:cs typeface="Calibri"/>
              </a:rPr>
              <a:t>MC　</a:t>
            </a:r>
            <a:r>
              <a:rPr lang="ja-JP" altLang="en-US">
                <a:latin typeface="Calibri"/>
                <a:ea typeface="Calibri"/>
                <a:cs typeface="Calibri"/>
              </a:rPr>
              <a:t>これで２つ目のお悩み解決！</a:t>
            </a:r>
            <a:r>
              <a:rPr lang="en-US" altLang="ja-JP" err="1">
                <a:latin typeface="Calibri"/>
                <a:ea typeface="Calibri"/>
                <a:cs typeface="Calibri"/>
              </a:rPr>
              <a:t>どすこい</a:t>
            </a:r>
            <a:r>
              <a:rPr lang="en-US" altLang="ja-JP">
                <a:latin typeface="Calibri"/>
                <a:ea typeface="Calibri"/>
                <a:cs typeface="Calibri"/>
              </a:rPr>
              <a:t>！！</a:t>
            </a: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21</a:t>
            </a:fld>
            <a:endParaRPr lang="ja-JP" altLang="en-US"/>
          </a:p>
        </p:txBody>
      </p:sp>
    </p:spTree>
    <p:extLst>
      <p:ext uri="{BB962C8B-B14F-4D97-AF65-F5344CB8AC3E}">
        <p14:creationId xmlns:p14="http://schemas.microsoft.com/office/powerpoint/2010/main" val="3874142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いきなりですが、皆さん、スー女の世界をご存じでしょうか？</a:t>
            </a:r>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2</a:t>
            </a:fld>
            <a:endParaRPr lang="ja-JP" altLang="en-US"/>
          </a:p>
        </p:txBody>
      </p:sp>
    </p:spTree>
    <p:extLst>
      <p:ext uri="{BB962C8B-B14F-4D97-AF65-F5344CB8AC3E}">
        <p14:creationId xmlns:p14="http://schemas.microsoft.com/office/powerpoint/2010/main" val="201276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５５秒</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開発者：ちなみに、お隣のお友達は相撲に興味はなさそうですね～</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キリちゃん：正直</a:t>
            </a:r>
            <a:r>
              <a:rPr lang="ja-JP" altLang="en-US">
                <a:ea typeface="游ゴシック"/>
              </a:rPr>
              <a:t>相撲って、</a:t>
            </a:r>
            <a:r>
              <a:rPr kumimoji="1" lang="ja-JP" altLang="en-US">
                <a:ea typeface="游ゴシック"/>
              </a:rPr>
              <a:t>何がいいのかわからないんですよね～</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開発者：そんなあなたにピッタリな機能があるんですよ！</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きりちゃん：え～気になる！！</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開発者：メニューバーのここのアイコンをタップしてください！</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相撲教習所では、相撲用語や豆知識を学んだり、イケメン力士を見たりすることができます！</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また、</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メニューバーのここのアイコンから、会場近くのちゃんこのお店やレシピを検索できます！</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今両国国技館を選択したので、両国国技館周辺のお店が出てきましたね。</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ea typeface="游ゴシック"/>
              </a:rPr>
              <a:t>どうですか？興味持ってくれました？</a:t>
            </a: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r>
              <a:rPr lang="ja-JP" altLang="en-US">
                <a:latin typeface="Calibri"/>
                <a:ea typeface="游ゴシック"/>
                <a:cs typeface="Calibri"/>
              </a:rPr>
              <a:t>キリ：相撲にはまだ興味もててないけど、イケメンと料理は好きだから、このアプリ入れてみよっかな</a:t>
            </a:r>
            <a:endParaRPr lang="en-US" altLang="ja-JP">
              <a:latin typeface="Calibri"/>
              <a:ea typeface="游ゴシック"/>
              <a:cs typeface="Calibri"/>
            </a:endParaRPr>
          </a:p>
          <a:p>
            <a:endParaRPr lang="ja-JP" altLang="en-US">
              <a:latin typeface="Calibri"/>
              <a:ea typeface="游ゴシック"/>
              <a:cs typeface="Calibri"/>
            </a:endParaRPr>
          </a:p>
          <a:p>
            <a:r>
              <a:rPr lang="ja-JP" altLang="en-US">
                <a:latin typeface="Calibri"/>
                <a:ea typeface="游ゴシック"/>
                <a:cs typeface="Calibri"/>
              </a:rPr>
              <a:t>サク：キリちゃんにも興味持ってもらえて、これからキリちゃんと相撲の話できるといいな～</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ea typeface="游ゴシック"/>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smtClean="0"/>
              <a:t>22</a:t>
            </a:fld>
            <a:endParaRPr lang="ja-JP" altLang="en-US"/>
          </a:p>
        </p:txBody>
      </p:sp>
    </p:spTree>
    <p:extLst>
      <p:ext uri="{BB962C8B-B14F-4D97-AF65-F5344CB8AC3E}">
        <p14:creationId xmlns:p14="http://schemas.microsoft.com/office/powerpoint/2010/main" val="1496843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latin typeface="Calibri"/>
                <a:ea typeface="Calibri"/>
                <a:cs typeface="Calibri"/>
              </a:rPr>
              <a:t>MC　これで3つ目のお悩みも解決！どすこい！</a:t>
            </a:r>
          </a:p>
          <a:p>
            <a:r>
              <a:rPr lang="en-US" altLang="ja-JP" err="1">
                <a:latin typeface="Calibri"/>
                <a:ea typeface="Calibri"/>
                <a:cs typeface="Calibri"/>
              </a:rPr>
              <a:t>このアプリで有意義な推し活を</a:t>
            </a:r>
            <a:r>
              <a:rPr lang="en-US" altLang="ja-JP">
                <a:latin typeface="Calibri"/>
                <a:ea typeface="Calibri"/>
                <a:cs typeface="Calibri"/>
              </a:rPr>
              <a:t>！！</a:t>
            </a:r>
          </a:p>
          <a:p>
            <a:r>
              <a:rPr lang="en-US" altLang="ja-JP" err="1">
                <a:latin typeface="Calibri"/>
                <a:ea typeface="Calibri"/>
                <a:cs typeface="Calibri"/>
              </a:rPr>
              <a:t>以上でアプリ紹介を終わります</a:t>
            </a:r>
            <a:r>
              <a:rPr lang="en-US" altLang="ja-JP">
                <a:latin typeface="Calibri"/>
                <a:ea typeface="Calibri"/>
                <a:cs typeface="Calibri"/>
              </a:rPr>
              <a:t>！</a:t>
            </a: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23</a:t>
            </a:fld>
            <a:endParaRPr lang="ja-JP" altLang="en-US"/>
          </a:p>
        </p:txBody>
      </p:sp>
    </p:spTree>
    <p:extLst>
      <p:ext uri="{BB962C8B-B14F-4D97-AF65-F5344CB8AC3E}">
        <p14:creationId xmlns:p14="http://schemas.microsoft.com/office/powerpoint/2010/main" val="1590319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ここからはチーム、個人の振り返りをしていきたいと思います。</a:t>
            </a: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smtClean="0"/>
              <a:t>24</a:t>
            </a:fld>
            <a:endParaRPr lang="ja-JP" altLang="en-US"/>
          </a:p>
        </p:txBody>
      </p:sp>
    </p:spTree>
    <p:extLst>
      <p:ext uri="{BB962C8B-B14F-4D97-AF65-F5344CB8AC3E}">
        <p14:creationId xmlns:p14="http://schemas.microsoft.com/office/powerpoint/2010/main" val="262414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まずはチームの振り返りです。開発において苦労した点を3点と、それぞれ</a:t>
            </a:r>
            <a:r>
              <a:rPr lang="ja-JP">
                <a:ea typeface="游ゴシック"/>
              </a:rPr>
              <a:t>について</a:t>
            </a:r>
            <a:r>
              <a:rPr lang="ja-JP">
                <a:latin typeface="游ゴシック"/>
                <a:ea typeface="游ゴシック"/>
                <a:cs typeface="Calibri"/>
              </a:rPr>
              <a:t>の</a:t>
            </a:r>
            <a:r>
              <a:rPr lang="ja-JP" altLang="en-US">
                <a:latin typeface="Calibri"/>
                <a:ea typeface="游ゴシック"/>
                <a:cs typeface="Calibri"/>
              </a:rPr>
              <a:t>対応策、その結果と、そこから学んだ点について発表していきたいと思います。</a:t>
            </a:r>
          </a:p>
          <a:p>
            <a:endParaRPr lang="ja-JP" altLang="en-US">
              <a:latin typeface="Calibri"/>
              <a:ea typeface="游ゴシック"/>
              <a:cs typeface="Calibri"/>
            </a:endParaRPr>
          </a:p>
          <a:p>
            <a:r>
              <a:rPr lang="ja-JP" altLang="en-US">
                <a:latin typeface="Calibri"/>
                <a:ea typeface="游ゴシック"/>
                <a:cs typeface="Calibri"/>
              </a:rPr>
              <a:t>まず1つ目の苦労した点は、認識のすり合わせです。</a:t>
            </a:r>
          </a:p>
          <a:p>
            <a:r>
              <a:rPr lang="ja-JP" altLang="en-US">
                <a:latin typeface="Calibri"/>
                <a:ea typeface="游ゴシック"/>
                <a:cs typeface="Calibri"/>
              </a:rPr>
              <a:t>こちらは、実際に要件定義や外部設計時に実感しました。</a:t>
            </a:r>
          </a:p>
          <a:p>
            <a:r>
              <a:rPr lang="ja-JP" altLang="en-US">
                <a:latin typeface="Calibri"/>
                <a:ea typeface="游ゴシック"/>
                <a:cs typeface="Calibri"/>
              </a:rPr>
              <a:t>チームで話していて、</a:t>
            </a:r>
            <a:r>
              <a:rPr lang="ja-JP">
                <a:ea typeface="游ゴシック"/>
              </a:rPr>
              <a:t>「このペルソナはこう考えていると思ってた」</a:t>
            </a:r>
            <a:r>
              <a:rPr lang="ja-JP">
                <a:latin typeface="游ゴシック"/>
                <a:ea typeface="游ゴシック"/>
                <a:cs typeface="Calibri"/>
              </a:rPr>
              <a:t>や</a:t>
            </a:r>
            <a:r>
              <a:rPr lang="ja-JP" altLang="en-US">
                <a:latin typeface="Calibri"/>
                <a:ea typeface="游ゴシック"/>
                <a:cs typeface="Calibri"/>
              </a:rPr>
              <a:t>「あれ？この画面からこの画面に遷移できなかったっけ？」等があり、同じ話し合いに参加していてもそれぞれの認識は想定していたより異なりました。</a:t>
            </a:r>
          </a:p>
          <a:p>
            <a:endParaRPr lang="ja-JP" altLang="en-US">
              <a:latin typeface="Calibri"/>
              <a:ea typeface="游ゴシック"/>
              <a:cs typeface="Calibri"/>
            </a:endParaRPr>
          </a:p>
          <a:p>
            <a:r>
              <a:rPr lang="ja-JP" altLang="en-US">
                <a:latin typeface="Calibri"/>
                <a:ea typeface="游ゴシック"/>
                <a:cs typeface="Calibri"/>
              </a:rPr>
              <a:t>そのため、これは対応策を考えないとということで、2つの取り組みを行いました。</a:t>
            </a:r>
          </a:p>
          <a:p>
            <a:r>
              <a:rPr lang="ja-JP" altLang="en-US">
                <a:latin typeface="Calibri"/>
                <a:ea typeface="游ゴシック"/>
                <a:cs typeface="Calibri"/>
              </a:rPr>
              <a:t>1つ目は、意見を聞いた後、その意見に対して理解したことを「それってこうゆうことであってる？」という風に</a:t>
            </a:r>
            <a:r>
              <a:rPr lang="ja-JP">
                <a:ea typeface="游ゴシック"/>
              </a:rPr>
              <a:t>口に出して確認し</a:t>
            </a:r>
            <a:r>
              <a:rPr lang="ja-JP" altLang="en-US">
                <a:ea typeface="游ゴシック"/>
              </a:rPr>
              <a:t>、認識のずれをその都度修正していくこと</a:t>
            </a:r>
            <a:endParaRPr lang="ja-JP">
              <a:ea typeface="游ゴシック" panose="020B0400000000000000" pitchFamily="34" charset="-128"/>
            </a:endParaRPr>
          </a:p>
          <a:p>
            <a:r>
              <a:rPr lang="ja-JP" altLang="en-US">
                <a:ea typeface="游ゴシック"/>
              </a:rPr>
              <a:t>2つ目は、それぞれの開発段階で</a:t>
            </a:r>
            <a:r>
              <a:rPr lang="ja-JP">
                <a:ea typeface="游ゴシック"/>
              </a:rPr>
              <a:t>決まったこと</a:t>
            </a:r>
            <a:r>
              <a:rPr lang="ja-JP" altLang="en-US">
                <a:ea typeface="游ゴシック"/>
              </a:rPr>
              <a:t>であ</a:t>
            </a:r>
            <a:r>
              <a:rPr lang="ja-JP">
                <a:ea typeface="游ゴシック"/>
              </a:rPr>
              <a:t>ったり議論していることを、</a:t>
            </a:r>
            <a:r>
              <a:rPr lang="ja-JP" altLang="en-US">
                <a:ea typeface="游ゴシック"/>
              </a:rPr>
              <a:t>エクセルやワードで視覚化し、共有すること</a:t>
            </a:r>
            <a:endParaRPr lang="ja-JP">
              <a:ea typeface="游ゴシック" panose="020B0400000000000000" pitchFamily="34" charset="-128"/>
            </a:endParaRPr>
          </a:p>
          <a:p>
            <a:r>
              <a:rPr lang="ja-JP" altLang="en-US">
                <a:ea typeface="游ゴシック"/>
              </a:rPr>
              <a:t>です。</a:t>
            </a:r>
          </a:p>
          <a:p>
            <a:endParaRPr lang="ja-JP" altLang="en-US">
              <a:ea typeface="游ゴシック"/>
            </a:endParaRPr>
          </a:p>
          <a:p>
            <a:r>
              <a:rPr lang="ja-JP" altLang="en-US">
                <a:ea typeface="游ゴシック"/>
              </a:rPr>
              <a:t>これらを行うことによって、時間はかかりましたが、アプリ開発において致命的な認識のずれを防止することができました。</a:t>
            </a:r>
            <a:endParaRPr lang="ja-JP">
              <a:ea typeface="游ゴシック" panose="020B0400000000000000" pitchFamily="34" charset="-128"/>
            </a:endParaRPr>
          </a:p>
          <a:p>
            <a:endParaRPr lang="ja-JP" altLang="en-US">
              <a:ea typeface="游ゴシック"/>
            </a:endParaRPr>
          </a:p>
          <a:p>
            <a:r>
              <a:rPr lang="ja-JP" altLang="en-US">
                <a:ea typeface="游ゴシック"/>
              </a:rPr>
              <a:t>ここから学んだことの1つ目は、認識のずれを発見する方法・大事さです。</a:t>
            </a:r>
          </a:p>
          <a:p>
            <a:r>
              <a:rPr lang="ja-JP" altLang="en-US">
                <a:ea typeface="游ゴシック"/>
              </a:rPr>
              <a:t>認識のずれが議論によって表面化したときに、「これが今議論できてなかったらチーム内での方向性が違っていた」という場面がいくつかあったことで、実感しました。</a:t>
            </a:r>
          </a:p>
          <a:p>
            <a:endParaRPr lang="ja-JP" altLang="en-US">
              <a:ea typeface="游ゴシック"/>
            </a:endParaRPr>
          </a:p>
          <a:p>
            <a:r>
              <a:rPr lang="ja-JP" altLang="en-US">
                <a:ea typeface="游ゴシック"/>
              </a:rPr>
              <a:t>学んだことの2つ目は、資料共有の大事さです。</a:t>
            </a:r>
            <a:endParaRPr lang="ja-JP"/>
          </a:p>
          <a:p>
            <a:r>
              <a:rPr lang="ja-JP" altLang="en-US">
                <a:ea typeface="游ゴシック"/>
              </a:rPr>
              <a:t>こちらは、チーム開発であっても個人の作業は必ず必要になってくるため、そのときに共有されている資料があると、「ここはどうするんだっけ？」となりにくく、共有している資料にない場合は、話し合う必要があることだという風に考えることができたというところで、大切さを実感しました。</a:t>
            </a:r>
          </a:p>
          <a:p>
            <a:endParaRPr lang="ja-JP" altLang="en-US">
              <a:ea typeface="游ゴシック"/>
            </a:endParaRPr>
          </a:p>
          <a:p>
            <a:r>
              <a:rPr lang="ja-JP" altLang="en-US">
                <a:ea typeface="游ゴシック"/>
              </a:rPr>
              <a:t>したがって、今後も、口頭での確認と、資料の共有は継続して行っていきます。</a:t>
            </a: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25</a:t>
            </a:fld>
            <a:endParaRPr lang="ja-JP" altLang="en-US"/>
          </a:p>
        </p:txBody>
      </p:sp>
    </p:spTree>
    <p:extLst>
      <p:ext uri="{BB962C8B-B14F-4D97-AF65-F5344CB8AC3E}">
        <p14:creationId xmlns:p14="http://schemas.microsoft.com/office/powerpoint/2010/main" val="1648434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a:latin typeface="游ゴシック"/>
              <a:ea typeface="游ゴシック"/>
              <a:cs typeface="Calibri"/>
            </a:endParaRPr>
          </a:p>
          <a:p>
            <a:r>
              <a:rPr lang="ja-JP" altLang="en-US">
                <a:latin typeface="Calibri"/>
                <a:ea typeface="Calibri"/>
                <a:cs typeface="Calibri"/>
              </a:rPr>
              <a:t>発表メモ</a:t>
            </a:r>
          </a:p>
          <a:p>
            <a:r>
              <a:rPr lang="ja-JP">
                <a:ea typeface="游ゴシック"/>
              </a:rPr>
              <a:t>次に</a:t>
            </a:r>
            <a:r>
              <a:rPr lang="ja-JP" altLang="en-US">
                <a:ea typeface="游ゴシック"/>
              </a:rPr>
              <a:t>、２</a:t>
            </a:r>
            <a:r>
              <a:rPr lang="ja-JP">
                <a:ea typeface="游ゴシック"/>
              </a:rPr>
              <a:t>つ目の苦労した点は、メンバー間でスキルの差があり</a:t>
            </a:r>
            <a:r>
              <a:rPr lang="ja-JP" altLang="en-US">
                <a:ea typeface="游ゴシック"/>
              </a:rPr>
              <a:t>、時間や学びを考慮した作業分担が難しかった</a:t>
            </a:r>
            <a:r>
              <a:rPr lang="ja-JP">
                <a:ea typeface="游ゴシック"/>
              </a:rPr>
              <a:t>という点です。</a:t>
            </a:r>
            <a:endParaRPr lang="en-US" altLang="ja-JP">
              <a:ea typeface="游ゴシック" panose="020B0400000000000000" pitchFamily="34" charset="-128"/>
            </a:endParaRPr>
          </a:p>
          <a:p>
            <a:r>
              <a:rPr lang="ja-JP" altLang="en-US">
                <a:ea typeface="游ゴシック"/>
              </a:rPr>
              <a:t>「全員がアプリ開発の工程を経験しつつもアプリを完成させる」というところで、得意分野に振り切ることができず、うまく作業が進まない時間もあったので苦労しました</a:t>
            </a:r>
            <a:r>
              <a:rPr lang="ja-JP">
                <a:ea typeface="游ゴシック"/>
              </a:rPr>
              <a:t>。</a:t>
            </a:r>
            <a:endParaRPr lang="en-US" altLang="ja-JP">
              <a:ea typeface="游ゴシック"/>
            </a:endParaRPr>
          </a:p>
          <a:p>
            <a:endParaRPr lang="ja-JP"/>
          </a:p>
          <a:p>
            <a:r>
              <a:rPr lang="ja-JP">
                <a:ea typeface="游ゴシック"/>
              </a:rPr>
              <a:t>そのため、こちらへの</a:t>
            </a:r>
            <a:r>
              <a:rPr lang="ja-JP" altLang="en-US">
                <a:ea typeface="游ゴシック"/>
              </a:rPr>
              <a:t>取り組み</a:t>
            </a:r>
            <a:r>
              <a:rPr lang="ja-JP">
                <a:ea typeface="游ゴシック"/>
              </a:rPr>
              <a:t>として</a:t>
            </a:r>
          </a:p>
          <a:p>
            <a:r>
              <a:rPr lang="ja-JP" altLang="en-US">
                <a:ea typeface="游ゴシック"/>
              </a:rPr>
              <a:t>全員で同時に作業を進めていくということを行いました。</a:t>
            </a:r>
            <a:endParaRPr lang="en-US" altLang="ja-JP">
              <a:ea typeface="游ゴシック"/>
            </a:endParaRPr>
          </a:p>
          <a:p>
            <a:r>
              <a:rPr lang="ja-JP" altLang="en-US">
                <a:ea typeface="游ゴシック"/>
              </a:rPr>
              <a:t>具体的には、まず流れを把握できている人が画面共有で作業の流れを説明、または、1つのファイルを作るデモンストレーションを行った後に、全員で同じ種類のファイルを並行して触るようにしました。</a:t>
            </a:r>
            <a:endParaRPr lang="ja-JP">
              <a:ea typeface="游ゴシック"/>
            </a:endParaRPr>
          </a:p>
          <a:p>
            <a:endParaRPr lang="ja-JP"/>
          </a:p>
          <a:p>
            <a:r>
              <a:rPr lang="ja-JP">
                <a:ea typeface="游ゴシック"/>
              </a:rPr>
              <a:t>こちらを行うことによって、</a:t>
            </a:r>
          </a:p>
          <a:p>
            <a:r>
              <a:rPr lang="ja-JP" altLang="en-US">
                <a:ea typeface="游ゴシック"/>
              </a:rPr>
              <a:t>まず、全員で同じような作業をしているので、疑問が浮かんで手が止まった際に周りに聴きやすい環境を作ることができました。</a:t>
            </a:r>
            <a:endParaRPr lang="ja-JP">
              <a:ea typeface="游ゴシック"/>
            </a:endParaRPr>
          </a:p>
          <a:p>
            <a:r>
              <a:rPr lang="ja-JP" altLang="en-US">
                <a:ea typeface="游ゴシック"/>
              </a:rPr>
              <a:t>また、全員がすべての種類のファイルを触ることにより、アプリ開発における知識を網羅的に学ぶことができました。</a:t>
            </a:r>
            <a:endParaRPr lang="ja-JP">
              <a:ea typeface="游ゴシック"/>
            </a:endParaRPr>
          </a:p>
          <a:p>
            <a:endParaRPr lang="ja-JP" altLang="en-US">
              <a:ea typeface="游ゴシック" panose="020B0400000000000000" pitchFamily="34" charset="-128"/>
            </a:endParaRPr>
          </a:p>
          <a:p>
            <a:r>
              <a:rPr lang="ja-JP">
                <a:ea typeface="游ゴシック"/>
              </a:rPr>
              <a:t>ここから学んだことの1つ目は、</a:t>
            </a:r>
            <a:r>
              <a:rPr lang="ja-JP" altLang="en-US">
                <a:ea typeface="游ゴシック"/>
              </a:rPr>
              <a:t>聞きやすい環境の作り方・作</a:t>
            </a:r>
            <a:r>
              <a:rPr lang="ja-JP">
                <a:ea typeface="游ゴシック"/>
              </a:rPr>
              <a:t>ることの大事さです。</a:t>
            </a:r>
            <a:endParaRPr lang="en-US" altLang="ja-JP">
              <a:ea typeface="游ゴシック"/>
            </a:endParaRPr>
          </a:p>
          <a:p>
            <a:r>
              <a:rPr lang="ja-JP" altLang="en-US">
                <a:ea typeface="游ゴシック"/>
              </a:rPr>
              <a:t>開発の最初の方は、どういう風にチームで開発を進めていけばよいのかを迷っており、個人個人の作業になったときに手が止まって、「何からやればいいのかな」となっていることがありました。しかし、そこでチームで話し合い、開発を進めていくための方針を定めてからは、作業で手が止まったらチームで相談して解決するということが活発になり、作業が円滑に進むようになりました。ここから、チーム全体でプロジェクトを円滑に進めるためには、聞きやすい環境を作ることが大事であると実感しました。</a:t>
            </a:r>
            <a:endParaRPr lang="en-US" altLang="ja-JP"/>
          </a:p>
          <a:p>
            <a:r>
              <a:rPr lang="ja-JP">
                <a:ea typeface="游ゴシック"/>
              </a:rPr>
              <a:t>学んだことの2つ目は、開発の</a:t>
            </a:r>
            <a:r>
              <a:rPr lang="ja-JP" altLang="en-US">
                <a:ea typeface="游ゴシック"/>
              </a:rPr>
              <a:t>すべての種類のファイルに触れること</a:t>
            </a:r>
            <a:r>
              <a:rPr lang="ja-JP">
                <a:ea typeface="游ゴシック"/>
              </a:rPr>
              <a:t>の大事さです。</a:t>
            </a:r>
          </a:p>
          <a:p>
            <a:r>
              <a:rPr lang="ja-JP">
                <a:ea typeface="游ゴシック"/>
              </a:rPr>
              <a:t>こちらは、</a:t>
            </a:r>
            <a:r>
              <a:rPr lang="ja-JP" altLang="en-US">
                <a:ea typeface="游ゴシック"/>
              </a:rPr>
              <a:t>開発の途中で、「実は名刺管理アプリの時にここがわかってなかったというところがチーム全体で多く見つかった」といったところがあったので、改めて自分たちですべてのファイルを作ってみることで、知識を再確認することができ、これからチームメンバーがそれぞれ会社に戻った際にも研修の成果が活用しやすくなりました</a:t>
            </a:r>
            <a:r>
              <a:rPr lang="ja-JP">
                <a:ea typeface="游ゴシック"/>
              </a:rPr>
              <a:t>。</a:t>
            </a:r>
          </a:p>
          <a:p>
            <a:endParaRPr lang="ja-JP"/>
          </a:p>
          <a:p>
            <a:endParaRPr lang="ja-JP">
              <a:ea typeface="游ゴシック"/>
            </a:endParaRPr>
          </a:p>
          <a:p>
            <a:endParaRPr lang="ja-JP" altLang="en-US">
              <a:latin typeface="Calibri"/>
              <a:ea typeface="Calibri"/>
              <a:cs typeface="Calibri"/>
            </a:endParaRPr>
          </a:p>
          <a:p>
            <a:endParaRPr lang="ja-JP" altLang="en-US">
              <a:latin typeface="Calibri"/>
              <a:ea typeface="Calibri"/>
              <a:cs typeface="Calibri"/>
            </a:endParaRPr>
          </a:p>
          <a:p>
            <a:endParaRPr lang="ja-JP" altLang="en-US">
              <a:latin typeface="Calibri"/>
              <a:ea typeface="Calibri"/>
              <a:cs typeface="Calibri"/>
            </a:endParaRPr>
          </a:p>
          <a:p>
            <a:endParaRPr lang="ja-JP" altLang="en-US">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26</a:t>
            </a:fld>
            <a:endParaRPr lang="ja-JP" altLang="en-US"/>
          </a:p>
        </p:txBody>
      </p:sp>
    </p:spTree>
    <p:extLst>
      <p:ext uri="{BB962C8B-B14F-4D97-AF65-F5344CB8AC3E}">
        <p14:creationId xmlns:p14="http://schemas.microsoft.com/office/powerpoint/2010/main" val="4070075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ea typeface="游ゴシック"/>
              </a:rPr>
              <a:t>発表メモ</a:t>
            </a:r>
            <a:br>
              <a:rPr lang="ja-JP">
                <a:cs typeface="+mn-lt"/>
              </a:rPr>
            </a:br>
            <a:r>
              <a:rPr lang="ja-JP">
                <a:ea typeface="游ゴシック"/>
              </a:rPr>
              <a:t>３つ目の苦労した点は、スケジュール管理が難しかったという点です。今回初めて０からアプリの開発に取り組んだため、作業にかかる時間を把握できず、6月の頭はスケジュール通りの進捗になりませんでした。</a:t>
            </a:r>
            <a:endParaRPr lang="ja-JP" altLang="en-US">
              <a:ea typeface="游ゴシック"/>
            </a:endParaRPr>
          </a:p>
          <a:p>
            <a:endParaRPr lang="ja-JP" altLang="en-US">
              <a:ea typeface="游ゴシック"/>
            </a:endParaRPr>
          </a:p>
          <a:p>
            <a:r>
              <a:rPr lang="ja-JP">
                <a:ea typeface="游ゴシック"/>
              </a:rPr>
              <a:t>このことに</a:t>
            </a:r>
            <a:r>
              <a:rPr lang="ja-JP" altLang="en-US">
                <a:ea typeface="游ゴシック"/>
              </a:rPr>
              <a:t>た</a:t>
            </a:r>
            <a:r>
              <a:rPr lang="ja-JP">
                <a:ea typeface="游ゴシック"/>
              </a:rPr>
              <a:t>い</a:t>
            </a:r>
            <a:r>
              <a:rPr lang="ja-JP" altLang="en-US">
                <a:ea typeface="游ゴシック"/>
              </a:rPr>
              <a:t>し</a:t>
            </a:r>
            <a:r>
              <a:rPr lang="ja-JP">
                <a:ea typeface="游ゴシック"/>
              </a:rPr>
              <a:t>て、週や日ごとに予定を立て、日々最終の目標に向かって予定を変えるという取り組みを行いました。この取り組みの結果、実装できなかった機能もありましたが、</a:t>
            </a:r>
            <a:br>
              <a:rPr lang="ja-JP">
                <a:cs typeface="+mn-lt"/>
              </a:rPr>
            </a:br>
            <a:r>
              <a:rPr lang="ja-JP">
                <a:ea typeface="游ゴシック"/>
              </a:rPr>
              <a:t>メンバー全員が納得のいくアプリを完成させることができました。</a:t>
            </a:r>
            <a:endParaRPr lang="ja-JP" altLang="en-US">
              <a:ea typeface="游ゴシック"/>
            </a:endParaRPr>
          </a:p>
          <a:p>
            <a:endParaRPr lang="ja-JP" altLang="en-US">
              <a:ea typeface="游ゴシック"/>
            </a:endParaRPr>
          </a:p>
          <a:p>
            <a:r>
              <a:rPr lang="ja-JP">
                <a:ea typeface="游ゴシック"/>
              </a:rPr>
              <a:t>ここから学んだことは、</a:t>
            </a:r>
            <a:r>
              <a:rPr lang="ja-JP" altLang="en-US">
                <a:ea typeface="游ゴシック"/>
              </a:rPr>
              <a:t>作業にか</a:t>
            </a:r>
            <a:r>
              <a:rPr lang="ja-JP">
                <a:ea typeface="游ゴシック"/>
              </a:rPr>
              <a:t>かる</a:t>
            </a:r>
            <a:r>
              <a:rPr lang="ja-JP" altLang="en-US">
                <a:ea typeface="游ゴシック"/>
              </a:rPr>
              <a:t>時間を把握する</a:t>
            </a:r>
            <a:r>
              <a:rPr lang="ja-JP">
                <a:ea typeface="游ゴシック"/>
              </a:rPr>
              <a:t>ことの</a:t>
            </a:r>
            <a:r>
              <a:rPr lang="ja-JP" altLang="en-US">
                <a:ea typeface="游ゴシック"/>
              </a:rPr>
              <a:t>重要性</a:t>
            </a:r>
            <a:r>
              <a:rPr lang="ja-JP">
                <a:ea typeface="游ゴシック"/>
              </a:rPr>
              <a:t>です。細かく予定を立て、その時間に実際はどこまで進められたのかということを振り返ることで、予定と進捗の差が把握でき、スケジュールの管理をしやすくなると</a:t>
            </a:r>
            <a:r>
              <a:rPr lang="ja-JP" altLang="en-US">
                <a:ea typeface="游ゴシック"/>
              </a:rPr>
              <a:t>思い</a:t>
            </a:r>
            <a:r>
              <a:rPr lang="ja-JP">
                <a:ea typeface="游ゴシック"/>
              </a:rPr>
              <a:t>ます。</a:t>
            </a:r>
            <a:endParaRPr lang="ja-JP">
              <a:ea typeface="游ゴシック" panose="020B0400000000000000" pitchFamily="34" charset="-128"/>
            </a:endParaRPr>
          </a:p>
          <a:p>
            <a:r>
              <a:rPr lang="ja-JP" altLang="en-US">
                <a:ea typeface="游ゴシック"/>
              </a:rPr>
              <a:t>しかし、</a:t>
            </a:r>
            <a:r>
              <a:rPr lang="ja-JP">
                <a:ea typeface="游ゴシック"/>
              </a:rPr>
              <a:t>今回は、アプリ</a:t>
            </a:r>
            <a:r>
              <a:rPr lang="ja-JP" altLang="en-US">
                <a:ea typeface="游ゴシック"/>
              </a:rPr>
              <a:t>開発</a:t>
            </a:r>
            <a:r>
              <a:rPr lang="ja-JP">
                <a:ea typeface="游ゴシック"/>
              </a:rPr>
              <a:t>の作業にかかる時間が把握できていなかったため、漠然としたスケジュールしかたてられませんでした。進捗が遅れた際に</a:t>
            </a:r>
            <a:r>
              <a:rPr lang="ja-JP" altLang="en-US">
                <a:ea typeface="游ゴシック"/>
              </a:rPr>
              <a:t>は、</a:t>
            </a:r>
            <a:r>
              <a:rPr lang="ja-JP">
                <a:ea typeface="游ゴシック"/>
              </a:rPr>
              <a:t>時間外まで作業を行う場面もありました。「決められた期間内に成果物を上げる」ということもエンジニアの仕事の一つだと思います。</a:t>
            </a:r>
            <a:endParaRPr lang="ja-JP" altLang="en-US">
              <a:ea typeface="游ゴシック"/>
            </a:endParaRPr>
          </a:p>
          <a:p>
            <a:r>
              <a:rPr lang="ja-JP">
                <a:ea typeface="游ゴシック"/>
              </a:rPr>
              <a:t>決められた期間内で、品質を落とさずに成果物を上げるために、作業にかかる時間を把握して、それに沿ったスケジュールを立てなければいけないということを学びました。</a:t>
            </a:r>
            <a:endParaRPr lang="ja-JP"/>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27</a:t>
            </a:fld>
            <a:endParaRPr lang="ja-JP" altLang="en-US"/>
          </a:p>
        </p:txBody>
      </p:sp>
    </p:spTree>
    <p:extLst>
      <p:ext uri="{BB962C8B-B14F-4D97-AF65-F5344CB8AC3E}">
        <p14:creationId xmlns:p14="http://schemas.microsoft.com/office/powerpoint/2010/main" val="1974425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ここからは個人の発表に移りたいと思います。</a:t>
            </a:r>
            <a:endParaRPr lang="ja-JP"/>
          </a:p>
          <a:p>
            <a:r>
              <a:rPr lang="ja-JP" altLang="en-US">
                <a:ea typeface="游ゴシック"/>
              </a:rPr>
              <a:t>まず、株式会社アーチの粟野真斗が発表いたします。</a:t>
            </a:r>
            <a:br>
              <a:rPr lang="en-US" altLang="ja-JP">
                <a:cs typeface="+mn-lt"/>
              </a:rPr>
            </a:br>
            <a:r>
              <a:rPr lang="en-US" altLang="ja-JP">
                <a:ea typeface="游ゴシック"/>
              </a:rPr>
              <a:t>5</a:t>
            </a:r>
            <a:r>
              <a:rPr lang="ja-JP" altLang="en-US">
                <a:ea typeface="游ゴシック"/>
              </a:rPr>
              <a:t>月の段階では、技術的なスキル不足に対する不安が大きく、チーム開発でどれだけ貢献できるか心配していました。</a:t>
            </a:r>
            <a:endParaRPr lang="ja-JP">
              <a:ea typeface="游ゴシック"/>
            </a:endParaRPr>
          </a:p>
          <a:p>
            <a:endParaRPr lang="ja-JP" altLang="en-US">
              <a:ea typeface="游ゴシック"/>
            </a:endParaRPr>
          </a:p>
          <a:p>
            <a:r>
              <a:rPr lang="ja-JP" altLang="en-US">
                <a:ea typeface="游ゴシック"/>
              </a:rPr>
              <a:t>十両エンジニアへの道ということで、アプリ開発での成長は、不明点を明確にして質問することができるようになったことです。漠然とした質問にならないように、具体的な状況や自分が試したことを詳細に説明することを心がけました。</a:t>
            </a:r>
            <a:endParaRPr lang="ja-JP">
              <a:ea typeface="游ゴシック"/>
            </a:endParaRPr>
          </a:p>
          <a:p>
            <a:endParaRPr lang="ja-JP" altLang="en-US">
              <a:ea typeface="游ゴシック"/>
            </a:endParaRPr>
          </a:p>
          <a:p>
            <a:r>
              <a:rPr lang="ja-JP" altLang="en-US">
                <a:ea typeface="游ゴシック"/>
              </a:rPr>
              <a:t>十両品質管理担当への道としては、品質向上のためのテスト実践力がつきました。テスト項目に抜け漏れがないようにパターンを網羅することを心がけました。</a:t>
            </a:r>
            <a:endParaRPr lang="ja-JP">
              <a:ea typeface="游ゴシック"/>
            </a:endParaRPr>
          </a:p>
          <a:p>
            <a:endParaRPr lang="ja-JP" altLang="en-US">
              <a:ea typeface="游ゴシック"/>
            </a:endParaRPr>
          </a:p>
          <a:p>
            <a:r>
              <a:rPr lang="ja-JP" altLang="en-US">
                <a:ea typeface="游ゴシック"/>
              </a:rPr>
              <a:t>「横綱になるために」今後の目標は、コードの品質向上です。チーム開発において、他のメンバーの</a:t>
            </a:r>
            <a:br>
              <a:rPr lang="en-US" altLang="ja-JP">
                <a:cs typeface="+mn-lt"/>
              </a:rPr>
            </a:br>
            <a:r>
              <a:rPr lang="ja-JP" altLang="en-US">
                <a:ea typeface="游ゴシック"/>
              </a:rPr>
              <a:t>コードを読むことは重要な作業です。今後のチーム開発では、コーディングのルールを決め、コードの一貫性と可読性を高めたいです。</a:t>
            </a:r>
            <a:endParaRPr lang="ja-JP">
              <a:ea typeface="游ゴシック"/>
            </a:endParaRPr>
          </a:p>
          <a:p>
            <a:r>
              <a:rPr lang="ja-JP" altLang="en-US">
                <a:ea typeface="游ゴシック"/>
              </a:rPr>
              <a:t>ちなみに、５月まで相撲には興味がなかったのですが、相撲について詳しくなり、友人に豆知識を披露しています。</a:t>
            </a:r>
          </a:p>
          <a:p>
            <a:r>
              <a:rPr lang="ja-JP" altLang="en-US">
                <a:ea typeface="游ゴシック"/>
              </a:rPr>
              <a:t>以上です。</a:t>
            </a:r>
            <a:endParaRPr lang="ja-JP">
              <a:ea typeface="游ゴシック"/>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28</a:t>
            </a:fld>
            <a:endParaRPr lang="ja-JP" altLang="en-US"/>
          </a:p>
        </p:txBody>
      </p:sp>
    </p:spTree>
    <p:extLst>
      <p:ext uri="{BB962C8B-B14F-4D97-AF65-F5344CB8AC3E}">
        <p14:creationId xmlns:p14="http://schemas.microsoft.com/office/powerpoint/2010/main" val="1984703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１分</a:t>
            </a:r>
            <a:endParaRPr kumimoji="1" lang="en-US" altLang="ja-JP"/>
          </a:p>
          <a:p>
            <a:r>
              <a:rPr kumimoji="1" lang="ja-JP" altLang="en-US"/>
              <a:t>続いては、</a:t>
            </a:r>
            <a:r>
              <a:rPr kumimoji="1" lang="en-US" altLang="ja-JP"/>
              <a:t>YSL</a:t>
            </a:r>
            <a:r>
              <a:rPr kumimoji="1" lang="ja-JP" altLang="en-US"/>
              <a:t>ソリューションの杉本朋華が発表いたします。</a:t>
            </a:r>
            <a:endParaRPr kumimoji="1" lang="en-US" altLang="ja-JP"/>
          </a:p>
          <a:p>
            <a:endParaRPr kumimoji="1" lang="en-US" altLang="ja-JP"/>
          </a:p>
          <a:p>
            <a:r>
              <a:rPr kumimoji="1" lang="ja-JP" altLang="en-US"/>
              <a:t>５月場所の名刺管理アプリでは、真似して作業していくことで必死で、</a:t>
            </a:r>
            <a:endParaRPr kumimoji="1" lang="en-US" altLang="ja-JP"/>
          </a:p>
          <a:p>
            <a:r>
              <a:rPr kumimoji="1" lang="ja-JP" altLang="en-US"/>
              <a:t>データの流れやファイルの役割などが理解できていませんでした。</a:t>
            </a:r>
            <a:endParaRPr kumimoji="1" lang="en-US" altLang="ja-JP"/>
          </a:p>
          <a:p>
            <a:endParaRPr kumimoji="1" lang="en-US" altLang="ja-JP"/>
          </a:p>
          <a:p>
            <a:r>
              <a:rPr kumimoji="1" lang="ja-JP" altLang="en-US"/>
              <a:t>そのため、苦手な</a:t>
            </a:r>
            <a:r>
              <a:rPr kumimoji="1" lang="en-US" altLang="ja-JP"/>
              <a:t>DB</a:t>
            </a:r>
            <a:r>
              <a:rPr kumimoji="1" lang="ja-JP" altLang="en-US"/>
              <a:t>担当となり、アプリ開発を行ったことや、一度お手本を見せていただいた後に同時に作業をしたことで、５月場所よりデータの流れに対して理解を深めることができました。</a:t>
            </a:r>
            <a:endParaRPr kumimoji="1" lang="en-US" altLang="ja-JP"/>
          </a:p>
          <a:p>
            <a:endParaRPr kumimoji="1" lang="en-US" altLang="ja-JP"/>
          </a:p>
          <a:p>
            <a:r>
              <a:rPr kumimoji="1" lang="ja-JP" altLang="en-US"/>
              <a:t>さらに、グループ活動を通して、認識合わせの難しさを実感すると同時に、</a:t>
            </a:r>
            <a:endParaRPr kumimoji="1" lang="en-US" altLang="ja-JP"/>
          </a:p>
          <a:p>
            <a:r>
              <a:rPr kumimoji="1" lang="ja-JP" altLang="en-US"/>
              <a:t>合わせるために聞くことや伝え方を気を付けるなど自然と行えるようになったと実感しています。</a:t>
            </a:r>
            <a:endParaRPr kumimoji="1" lang="en-US" altLang="ja-JP"/>
          </a:p>
          <a:p>
            <a:endParaRPr kumimoji="1" lang="en-US" altLang="ja-JP"/>
          </a:p>
          <a:p>
            <a:r>
              <a:rPr kumimoji="1" lang="ja-JP" altLang="en-US"/>
              <a:t>配属後</a:t>
            </a:r>
            <a:endParaRPr kumimoji="1" lang="en-US" altLang="ja-JP"/>
          </a:p>
          <a:p>
            <a:r>
              <a:rPr kumimoji="1" lang="ja-JP" altLang="en-US"/>
              <a:t>パワポ</a:t>
            </a:r>
            <a:endParaRPr kumimoji="1" lang="en-US" altLang="ja-JP"/>
          </a:p>
          <a:p>
            <a:r>
              <a:rPr kumimoji="1" lang="ja-JP" altLang="en-US"/>
              <a:t>横綱になれるよう努力していきます。</a:t>
            </a:r>
            <a:endParaRPr kumimoji="1" lang="en-US" altLang="ja-JP"/>
          </a:p>
          <a:p>
            <a:endParaRPr kumimoji="1" lang="en-US" altLang="ja-JP"/>
          </a:p>
          <a:p>
            <a:r>
              <a:rPr kumimoji="1" lang="ja-JP" altLang="en-US"/>
              <a:t>ちなみに、相撲には全く興味がなかったのですが、</a:t>
            </a:r>
            <a:endParaRPr kumimoji="1" lang="en-US" altLang="ja-JP"/>
          </a:p>
          <a:p>
            <a:r>
              <a:rPr kumimoji="1" lang="ja-JP" altLang="en-US"/>
              <a:t>テレビに出てたらついつい見てしまうようになりました。</a:t>
            </a:r>
            <a:endParaRPr kumimoji="1" lang="en-US" altLang="ja-JP"/>
          </a:p>
          <a:p>
            <a:endParaRPr kumimoji="1" lang="en-US" altLang="ja-JP"/>
          </a:p>
          <a:p>
            <a:r>
              <a:rPr kumimoji="1" lang="ja-JP" altLang="en-US"/>
              <a:t>以上です</a:t>
            </a: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smtClean="0"/>
              <a:t>29</a:t>
            </a:fld>
            <a:endParaRPr lang="ja-JP" altLang="en-US"/>
          </a:p>
        </p:txBody>
      </p:sp>
    </p:spTree>
    <p:extLst>
      <p:ext uri="{BB962C8B-B14F-4D97-AF65-F5344CB8AC3E}">
        <p14:creationId xmlns:p14="http://schemas.microsoft.com/office/powerpoint/2010/main" val="1110543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err="1">
                <a:latin typeface="Calibri"/>
                <a:ea typeface="Calibri"/>
                <a:cs typeface="Calibri"/>
              </a:rPr>
              <a:t>続いてサインポスト株式会社の田中きりが発表いたします</a:t>
            </a:r>
            <a:r>
              <a:rPr lang="en-US" altLang="ja-JP">
                <a:latin typeface="Calibri"/>
                <a:ea typeface="Calibri"/>
                <a:cs typeface="Calibri"/>
              </a:rPr>
              <a:t>。</a:t>
            </a:r>
            <a:endParaRPr lang="ja-JP" altLang="en-US"/>
          </a:p>
          <a:p>
            <a:r>
              <a:rPr lang="en-US" altLang="ja-JP">
                <a:latin typeface="Calibri"/>
                <a:ea typeface="Calibri"/>
                <a:cs typeface="Calibri"/>
              </a:rPr>
              <a:t>5</a:t>
            </a:r>
            <a:r>
              <a:rPr lang="ja-JP" altLang="en-US">
                <a:latin typeface="Calibri"/>
                <a:ea typeface="游ゴシック"/>
                <a:cs typeface="Calibri"/>
              </a:rPr>
              <a:t>月場所の結果は、名刺管理アプリはつくれたものの、サンプルコードのコピーが多く、プログラミングの理解不足が不安としてありました。</a:t>
            </a:r>
            <a:endParaRPr lang="ja-JP"/>
          </a:p>
          <a:p>
            <a:r>
              <a:rPr lang="ja-JP" altLang="en-US">
                <a:latin typeface="Calibri"/>
                <a:ea typeface="游ゴシック"/>
                <a:cs typeface="Calibri"/>
              </a:rPr>
              <a:t>十両エンジニアになるために、意識したことは、わからなかったらすぐに周りに聞くことです。作業や話し合いを進めていく中で、自分で考えてもわからないことは、すぐにチームのメンバーに共有したり、「この解釈であってる？」と、確認するようにしました。結果として、一人で悩む時間が減って作業のスピードが上がり、プログラミングやアプリ、相撲についての理解を深められました。十両リーダーになるために、チームでのコミュニケーションを意識しました。技術面では教えてもらうばっかりでチームに貢献することが難しかったので、技術面以外でチームの支えとなれるように、作業中の会話や、話し合いの際のメンバーへの声掛けを意識しました。結果として、チームメンバーの全体的な発言量を増やすことができました。</a:t>
            </a:r>
          </a:p>
          <a:p>
            <a:r>
              <a:rPr lang="ja-JP" altLang="en-US">
                <a:latin typeface="Calibri"/>
                <a:ea typeface="游ゴシック"/>
                <a:cs typeface="Calibri"/>
              </a:rPr>
              <a:t>横綱になるために、今後は、計画性を身に着けることが目標です。今回は、目標達成のためにどのような作業が必要だったのか、どのくらいの時間がかかるのかを把握できておらず、計画も漠然としたものになっていました。今後は、目標はなんなのか、そのためにはどのような作業が必要なのか、どのくらいの時間がかかるのかということを細かく把握し、達成するための計画を立てていきます。</a:t>
            </a:r>
          </a:p>
          <a:p>
            <a:r>
              <a:rPr lang="ja-JP" altLang="en-US">
                <a:latin typeface="Calibri"/>
                <a:ea typeface="游ゴシック"/>
                <a:cs typeface="Calibri"/>
              </a:rPr>
              <a:t>ちなみに相撲は、5月までは全く興味がありませんでしたが、追手風部屋の大奄美推しになりました。</a:t>
            </a:r>
          </a:p>
          <a:p>
            <a:r>
              <a:rPr lang="ja-JP" altLang="en-US">
                <a:latin typeface="Calibri"/>
                <a:ea typeface="游ゴシック"/>
                <a:cs typeface="Calibri"/>
              </a:rPr>
              <a:t>以上です。</a:t>
            </a: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30</a:t>
            </a:fld>
            <a:endParaRPr lang="ja-JP" altLang="en-US"/>
          </a:p>
        </p:txBody>
      </p:sp>
    </p:spTree>
    <p:extLst>
      <p:ext uri="{BB962C8B-B14F-4D97-AF65-F5344CB8AC3E}">
        <p14:creationId xmlns:p14="http://schemas.microsoft.com/office/powerpoint/2010/main" val="2843657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err="1">
                <a:latin typeface="Calibri"/>
                <a:ea typeface="Calibri"/>
                <a:cs typeface="Calibri"/>
              </a:rPr>
              <a:t>続いては私、株式会社マネージビジネスの小倉正太郎が発表いたします</a:t>
            </a:r>
            <a:r>
              <a:rPr lang="en-US" altLang="ja-JP">
                <a:latin typeface="Calibri"/>
                <a:ea typeface="Calibri"/>
                <a:cs typeface="Calibri"/>
              </a:rPr>
              <a:t>。</a:t>
            </a:r>
            <a:endParaRPr lang="en-US">
              <a:ea typeface="游ゴシック"/>
            </a:endParaRPr>
          </a:p>
          <a:p>
            <a:r>
              <a:rPr lang="en-US" altLang="ja-JP" err="1">
                <a:latin typeface="Calibri"/>
                <a:ea typeface="Calibri"/>
                <a:cs typeface="Calibri"/>
              </a:rPr>
              <a:t>私のこのチームでの役割は機能担当でした</a:t>
            </a:r>
            <a:r>
              <a:rPr lang="en-US" altLang="ja-JP">
                <a:latin typeface="Calibri"/>
                <a:ea typeface="Calibri"/>
                <a:cs typeface="Calibri"/>
              </a:rPr>
              <a:t>。</a:t>
            </a:r>
          </a:p>
          <a:p>
            <a:endParaRPr lang="en-US" altLang="ja-JP">
              <a:latin typeface="Calibri"/>
              <a:ea typeface="Calibri"/>
              <a:cs typeface="Calibri"/>
            </a:endParaRPr>
          </a:p>
          <a:p>
            <a:r>
              <a:rPr lang="en-US" altLang="ja-JP">
                <a:latin typeface="Calibri"/>
                <a:ea typeface="Calibri"/>
                <a:cs typeface="Calibri"/>
              </a:rPr>
              <a:t>5月場所では、チーム開発での立ち回りが不安でした。</a:t>
            </a:r>
          </a:p>
          <a:p>
            <a:r>
              <a:rPr lang="en-US" altLang="ja-JP">
                <a:latin typeface="Calibri"/>
                <a:ea typeface="Calibri"/>
                <a:cs typeface="Calibri"/>
              </a:rPr>
              <a:t>自分からチームに働きかける経験が少なかったため、6月からのチーム開発では、グループの機能面でのサポートをうまくやることができるのかという不安がありました。</a:t>
            </a:r>
            <a:endParaRPr lang="en-US" altLang="ja-JP">
              <a:latin typeface="游ゴシック"/>
              <a:ea typeface="游ゴシック"/>
              <a:cs typeface="Calibri"/>
            </a:endParaRPr>
          </a:p>
          <a:p>
            <a:endParaRPr lang="en-US" altLang="ja-JP">
              <a:latin typeface="Calibri"/>
              <a:ea typeface="Calibri"/>
              <a:cs typeface="Calibri"/>
            </a:endParaRPr>
          </a:p>
          <a:p>
            <a:r>
              <a:rPr lang="ja-JP" altLang="en-US">
                <a:latin typeface="游ゴシック"/>
                <a:ea typeface="游ゴシック"/>
                <a:cs typeface="Calibri"/>
              </a:rPr>
              <a:t>そこで、十両エンジニアになるために意識したことは、間違っているかもしれないが、自分の意見を言うことです。これは、チームのおかげもあって、常に意識をすることができました。また、十両機能担当になるために、</a:t>
            </a:r>
            <a:r>
              <a:rPr lang="en-US" altLang="ja-JP">
                <a:latin typeface="Calibri"/>
                <a:ea typeface="Calibri"/>
                <a:cs typeface="Calibri"/>
              </a:rPr>
              <a:t>自分でできる範囲でチームのサポートをしたり、エラーの原因を一緒に精査して解決したり等、自分からチームに働きかけ、チームメンバーとしての役割を果たすよう努力しました。これによって、プログラム面でメンバーの支えになれていたように感じるので、これからもこのような立場になった際には意識していきたいです。</a:t>
            </a:r>
            <a:endParaRPr lang="en-US" altLang="ja-JP">
              <a:latin typeface="游ゴシック"/>
              <a:ea typeface="游ゴシック"/>
              <a:cs typeface="Calibri"/>
            </a:endParaRPr>
          </a:p>
          <a:p>
            <a:endParaRPr lang="en-US" altLang="ja-JP">
              <a:latin typeface="Calibri"/>
              <a:ea typeface="Calibri"/>
              <a:cs typeface="Calibri"/>
            </a:endParaRPr>
          </a:p>
          <a:p>
            <a:r>
              <a:rPr lang="en-US" altLang="ja-JP" err="1">
                <a:latin typeface="Calibri"/>
                <a:ea typeface="Calibri"/>
                <a:cs typeface="Calibri"/>
              </a:rPr>
              <a:t>これから横綱になるためには</a:t>
            </a:r>
            <a:r>
              <a:rPr lang="en-US" altLang="ja-JP">
                <a:latin typeface="Calibri"/>
                <a:ea typeface="Calibri"/>
                <a:cs typeface="Calibri"/>
              </a:rPr>
              <a:t>、、、</a:t>
            </a:r>
          </a:p>
          <a:p>
            <a:r>
              <a:rPr lang="en-US" altLang="ja-JP" err="1">
                <a:latin typeface="Calibri"/>
                <a:ea typeface="Calibri"/>
                <a:cs typeface="Calibri"/>
              </a:rPr>
              <a:t>どんなメンバーでも、チームにおける役割を遂行できる必要があると感じました</a:t>
            </a:r>
            <a:r>
              <a:rPr lang="en-US" altLang="ja-JP">
                <a:latin typeface="Calibri"/>
                <a:ea typeface="Calibri"/>
                <a:cs typeface="Calibri"/>
              </a:rPr>
              <a:t>。</a:t>
            </a:r>
          </a:p>
          <a:p>
            <a:r>
              <a:rPr lang="en-US" altLang="ja-JP" err="1">
                <a:latin typeface="Calibri"/>
                <a:ea typeface="Calibri"/>
                <a:cs typeface="Calibri"/>
              </a:rPr>
              <a:t>そのため、今以上に自分からチームに働きかけ、行動におこしていけるよう意識していきたいと思います</a:t>
            </a:r>
            <a:r>
              <a:rPr lang="en-US" altLang="ja-JP">
                <a:latin typeface="Calibri"/>
                <a:ea typeface="Calibri"/>
                <a:cs typeface="Calibri"/>
              </a:rPr>
              <a:t>！</a:t>
            </a:r>
          </a:p>
          <a:p>
            <a:endParaRPr lang="en-US" altLang="ja-JP">
              <a:latin typeface="Calibri"/>
              <a:ea typeface="Calibri"/>
              <a:cs typeface="Calibri"/>
            </a:endParaRPr>
          </a:p>
          <a:p>
            <a:endParaRPr lang="en-US" altLang="ja-JP">
              <a:latin typeface="Calibri"/>
              <a:ea typeface="Calibri"/>
              <a:cs typeface="Calibri"/>
            </a:endParaRPr>
          </a:p>
          <a:p>
            <a:r>
              <a:rPr lang="en-US" altLang="ja-JP">
                <a:latin typeface="Calibri"/>
                <a:ea typeface="Calibri"/>
                <a:cs typeface="Calibri"/>
              </a:rPr>
              <a:t>ちなみに、私も相撲のことは親から少し聞くくらいだったのですが、アプリ開発で調べることが多くなり、逆に親に相撲の話題を振るくらいには好きになりました！現場でも携わったものを好きになれるように真剣に仕事と向き合いたいと思ってます！</a:t>
            </a:r>
          </a:p>
          <a:p>
            <a:endParaRPr lang="en-US" altLang="ja-JP">
              <a:latin typeface="Calibri"/>
              <a:ea typeface="Calibri"/>
              <a:cs typeface="Calibri"/>
            </a:endParaRPr>
          </a:p>
          <a:p>
            <a:r>
              <a:rPr lang="en-US" altLang="ja-JP" err="1">
                <a:latin typeface="Calibri"/>
                <a:ea typeface="Calibri"/>
                <a:cs typeface="Calibri"/>
              </a:rPr>
              <a:t>以上です</a:t>
            </a:r>
            <a:r>
              <a:rPr lang="en-US" altLang="ja-JP">
                <a:latin typeface="Calibri"/>
                <a:ea typeface="Calibri"/>
                <a:cs typeface="Calibri"/>
              </a:rPr>
              <a:t>。</a:t>
            </a:r>
          </a:p>
          <a:p>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31</a:t>
            </a:fld>
            <a:endParaRPr lang="ja-JP" altLang="en-US"/>
          </a:p>
        </p:txBody>
      </p:sp>
    </p:spTree>
    <p:extLst>
      <p:ext uri="{BB962C8B-B14F-4D97-AF65-F5344CB8AC3E}">
        <p14:creationId xmlns:p14="http://schemas.microsoft.com/office/powerpoint/2010/main" val="2969356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スー女とは相撲が好きな20～30代の女性のことです。</a:t>
            </a:r>
            <a:endParaRPr lang="ja-JP">
              <a:ea typeface="游ゴシック"/>
            </a:endParaRPr>
          </a:p>
          <a:p>
            <a:r>
              <a:rPr lang="ja-JP" altLang="en-US">
                <a:ea typeface="游ゴシック"/>
              </a:rPr>
              <a:t>２０１４年ごろに女子の相撲ファンが増加したことにより呼ばれるようになりました。</a:t>
            </a:r>
            <a:endParaRPr lang="ja-JP">
              <a:ea typeface="游ゴシック"/>
            </a:endParaRPr>
          </a:p>
          <a:p>
            <a:r>
              <a:rPr lang="ja-JP" altLang="en-US">
                <a:ea typeface="游ゴシック"/>
              </a:rPr>
              <a:t>スー女は大相撲の観戦をはじめ、様々な活動を行っています。</a:t>
            </a:r>
            <a:endParaRPr lang="ja-JP">
              <a:ea typeface="游ゴシック"/>
            </a:endParaRPr>
          </a:p>
          <a:p>
            <a:endParaRPr lang="ja-JP" altLang="en-US">
              <a:ea typeface="游ゴシック"/>
            </a:endParaRPr>
          </a:p>
          <a:p>
            <a:r>
              <a:rPr lang="ja-JP" altLang="en-US">
                <a:ea typeface="游ゴシック"/>
              </a:rPr>
              <a:t>スー女という言葉まで作られるほど、盛り上がっているはずの角界！！しかし、現実は</a:t>
            </a:r>
          </a:p>
          <a:p>
            <a:endParaRPr lang="ja-JP" altLang="en-US">
              <a:ea typeface="游ゴシック"/>
            </a:endParaRPr>
          </a:p>
        </p:txBody>
      </p:sp>
      <p:sp>
        <p:nvSpPr>
          <p:cNvPr id="4" name="スライド番号プレースホルダー 3"/>
          <p:cNvSpPr>
            <a:spLocks noGrp="1"/>
          </p:cNvSpPr>
          <p:nvPr>
            <p:ph type="sldNum" sz="quarter" idx="5"/>
          </p:nvPr>
        </p:nvSpPr>
        <p:spPr/>
        <p:txBody>
          <a:bodyPr/>
          <a:lstStyle/>
          <a:p>
            <a:fld id="{0F069BF5-6B1A-43E9-910C-3A1E8F82A88F}" type="slidenum">
              <a:t>3</a:t>
            </a:fld>
            <a:endParaRPr lang="ja-JP" altLang="en-US"/>
          </a:p>
        </p:txBody>
      </p:sp>
    </p:spTree>
    <p:extLst>
      <p:ext uri="{BB962C8B-B14F-4D97-AF65-F5344CB8AC3E}">
        <p14:creationId xmlns:p14="http://schemas.microsoft.com/office/powerpoint/2010/main" val="3202682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t>最後に、同じくマネージビジネスの土方歩夢が発表いたします。</a:t>
            </a:r>
          </a:p>
          <a:p>
            <a:r>
              <a:rPr lang="ja-JP"/>
              <a:t>5月の名刺管理アプリの開発実習では、技術的な側面に対する不安が大きく、チーム開発でどれだけ貢献できるか心配していました。</a:t>
            </a:r>
          </a:p>
          <a:p>
            <a:r>
              <a:rPr lang="ja-JP">
                <a:ea typeface="游ゴシック"/>
              </a:rPr>
              <a:t> </a:t>
            </a:r>
          </a:p>
          <a:p>
            <a:r>
              <a:rPr lang="ja-JP"/>
              <a:t>十両力士への道ということで、アプリ開発での成長は、５月以上にJavaに対する理解度を深めることができたという点です。私は配属先でJavaを使うわけではありませんが、時間をかけないとなかなか理解できない内容を理解して使えるようになったという経験は非常に大きなものであると感じています。</a:t>
            </a:r>
          </a:p>
          <a:p>
            <a:r>
              <a:rPr lang="ja-JP">
                <a:ea typeface="游ゴシック"/>
              </a:rPr>
              <a:t> </a:t>
            </a:r>
          </a:p>
          <a:p>
            <a:r>
              <a:rPr lang="ja-JP"/>
              <a:t>十両機能担当への道としては、技術的に難しい部分にも積極的にチャレンジしました。難しいと感じる部分があったらまずは自分で頑張って調べ、どうしてもわからない部分があったら疑問点を明確にしたうえで他の人に聞くようにしました。</a:t>
            </a:r>
          </a:p>
          <a:p>
            <a:r>
              <a:rPr lang="ja-JP">
                <a:ea typeface="游ゴシック"/>
              </a:rPr>
              <a:t> </a:t>
            </a:r>
          </a:p>
          <a:p>
            <a:r>
              <a:rPr lang="ja-JP"/>
              <a:t>「横綱になるために」今後の目標は、時間管理の徹底です。今回の開発の終盤では、夜遅くまで作業する日が続きました。長時間の残業は体調管理にも影響を及ぼすため、後々の仕事に影響を及ぼさないよう、時間管理は徹底していきたいです。</a:t>
            </a: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smtClean="0"/>
              <a:t>32</a:t>
            </a:fld>
            <a:endParaRPr lang="ja-JP" altLang="en-US"/>
          </a:p>
        </p:txBody>
      </p:sp>
    </p:spTree>
    <p:extLst>
      <p:ext uri="{BB962C8B-B14F-4D97-AF65-F5344CB8AC3E}">
        <p14:creationId xmlns:p14="http://schemas.microsoft.com/office/powerpoint/2010/main" val="3419493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smtClean="0"/>
              <a:t>33</a:t>
            </a:fld>
            <a:endParaRPr lang="ja-JP" altLang="en-US"/>
          </a:p>
        </p:txBody>
      </p:sp>
    </p:spTree>
    <p:extLst>
      <p:ext uri="{BB962C8B-B14F-4D97-AF65-F5344CB8AC3E}">
        <p14:creationId xmlns:p14="http://schemas.microsoft.com/office/powerpoint/2010/main" val="81250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ほかのスポーツに比べて観客動員数も注目度も低いのです！</a:t>
            </a: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4</a:t>
            </a:fld>
            <a:endParaRPr lang="ja-JP" altLang="en-US"/>
          </a:p>
        </p:txBody>
      </p:sp>
    </p:spTree>
    <p:extLst>
      <p:ext uri="{BB962C8B-B14F-4D97-AF65-F5344CB8AC3E}">
        <p14:creationId xmlns:p14="http://schemas.microsoft.com/office/powerpoint/2010/main" val="1938040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さらに、大相撲の関心層は、女性の割合は多いのに、若者が少ないという結果もあるのです！！！</a:t>
            </a:r>
            <a:endParaRPr lang="en-US" altLang="ja-JP">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5</a:t>
            </a:fld>
            <a:endParaRPr lang="ja-JP" altLang="en-US"/>
          </a:p>
        </p:txBody>
      </p:sp>
    </p:spTree>
    <p:extLst>
      <p:ext uri="{BB962C8B-B14F-4D97-AF65-F5344CB8AC3E}">
        <p14:creationId xmlns:p14="http://schemas.microsoft.com/office/powerpoint/2010/main" val="3158173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実際私たちが所属しているCクラスでも、相撲への関心はほぼ無し！</a:t>
            </a:r>
            <a:endParaRPr lang="en-US" altLang="ja-JP">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6</a:t>
            </a:fld>
            <a:endParaRPr lang="ja-JP" altLang="en-US"/>
          </a:p>
        </p:txBody>
      </p:sp>
    </p:spTree>
    <p:extLst>
      <p:ext uri="{BB962C8B-B14F-4D97-AF65-F5344CB8AC3E}">
        <p14:creationId xmlns:p14="http://schemas.microsoft.com/office/powerpoint/2010/main" val="3628613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スライドを読む</a:t>
            </a:r>
          </a:p>
        </p:txBody>
      </p:sp>
      <p:sp>
        <p:nvSpPr>
          <p:cNvPr id="4" name="スライド番号プレースホルダー 3"/>
          <p:cNvSpPr>
            <a:spLocks noGrp="1"/>
          </p:cNvSpPr>
          <p:nvPr>
            <p:ph type="sldNum" sz="quarter" idx="5"/>
          </p:nvPr>
        </p:nvSpPr>
        <p:spPr/>
        <p:txBody>
          <a:bodyPr/>
          <a:lstStyle/>
          <a:p>
            <a:fld id="{0F069BF5-6B1A-43E9-910C-3A1E8F82A88F}" type="slidenum">
              <a:t>7</a:t>
            </a:fld>
            <a:endParaRPr lang="ja-JP" altLang="en-US"/>
          </a:p>
        </p:txBody>
      </p:sp>
    </p:spTree>
    <p:extLst>
      <p:ext uri="{BB962C8B-B14F-4D97-AF65-F5344CB8AC3E}">
        <p14:creationId xmlns:p14="http://schemas.microsoft.com/office/powerpoint/2010/main" val="200946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そこで私たちのグループでは「スモー」というアプリの開発を行うことにしました。</a:t>
            </a:r>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8</a:t>
            </a:fld>
            <a:endParaRPr lang="ja-JP" altLang="en-US"/>
          </a:p>
        </p:txBody>
      </p:sp>
    </p:spTree>
    <p:extLst>
      <p:ext uri="{BB962C8B-B14F-4D97-AF65-F5344CB8AC3E}">
        <p14:creationId xmlns:p14="http://schemas.microsoft.com/office/powerpoint/2010/main" val="4132228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ea typeface="游ゴシック"/>
              </a:rPr>
              <a:t>MC：</a:t>
            </a:r>
            <a:r>
              <a:rPr lang="en-US" altLang="ja-JP" err="1">
                <a:ea typeface="游ゴシック"/>
              </a:rPr>
              <a:t>SUMOOはスー女向け推し活応援アプリケーションです</a:t>
            </a:r>
            <a:r>
              <a:rPr lang="en-US" altLang="ja-JP">
                <a:ea typeface="游ゴシック"/>
              </a:rPr>
              <a:t>。</a:t>
            </a:r>
            <a:endParaRPr lang="ja-JP"/>
          </a:p>
          <a:p>
            <a:r>
              <a:rPr lang="ja-JP" altLang="en-US">
                <a:latin typeface="Calibri"/>
                <a:ea typeface="游ゴシック"/>
                <a:cs typeface="Calibri"/>
              </a:rPr>
              <a:t>MC：今から、スー女であるサクさんと友人のキリちゃんのとある一日の会話を聞いてみましょう</a:t>
            </a:r>
          </a:p>
          <a:p>
            <a:endParaRPr lang="ja-JP" altLang="en-US">
              <a:latin typeface="Calibri"/>
              <a:ea typeface="游ゴシック"/>
              <a:cs typeface="Calibri"/>
            </a:endParaRPr>
          </a:p>
          <a:p>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0F069BF5-6B1A-43E9-910C-3A1E8F82A88F}" type="slidenum">
              <a:rPr lang="en-US" altLang="ja-JP"/>
              <a:t>9</a:t>
            </a:fld>
            <a:endParaRPr lang="ja-JP" altLang="en-US"/>
          </a:p>
        </p:txBody>
      </p:sp>
    </p:spTree>
    <p:extLst>
      <p:ext uri="{BB962C8B-B14F-4D97-AF65-F5344CB8AC3E}">
        <p14:creationId xmlns:p14="http://schemas.microsoft.com/office/powerpoint/2010/main" val="3867128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svg"/><Relationship Id="rId3" Type="http://schemas.microsoft.com/office/2018/10/relationships/comments" Target="../comments/modernComment_100_0.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8.sv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jpe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F_AF58BD99.xml"/><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1B_D54B2873.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46_3032577.xm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9.png"/><Relationship Id="rId5" Type="http://schemas.openxmlformats.org/officeDocument/2006/relationships/image" Target="../media/image35.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29.png"/><Relationship Id="rId5" Type="http://schemas.openxmlformats.org/officeDocument/2006/relationships/image" Target="../media/image36.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4A_9C158DE0.xm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18/10/relationships/comments" Target="../comments/modernComment_154_CF0B33EF.xml"/><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8.svg"/><Relationship Id="rId4" Type="http://schemas.openxmlformats.org/officeDocument/2006/relationships/image" Target="../media/image1.jpeg"/><Relationship Id="rId9"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microsoft.com/office/2018/10/relationships/comments" Target="../comments/modernComment_10A_0.xml"/><Relationship Id="rId7" Type="http://schemas.openxmlformats.org/officeDocument/2006/relationships/image" Target="../media/image38.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0.sv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12E_6737B5BC.xml"/><Relationship Id="rId7" Type="http://schemas.openxmlformats.org/officeDocument/2006/relationships/image" Target="../media/image38.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0.sv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0.sv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svg"/><Relationship Id="rId9" Type="http://schemas.openxmlformats.org/officeDocument/2006/relationships/image" Target="../media/image49.sv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svg"/><Relationship Id="rId3" Type="http://schemas.microsoft.com/office/2018/10/relationships/comments" Target="../comments/modernComment_150_41167650.xml"/><Relationship Id="rId7" Type="http://schemas.openxmlformats.org/officeDocument/2006/relationships/image" Target="../media/image4.png"/><Relationship Id="rId12" Type="http://schemas.openxmlformats.org/officeDocument/2006/relationships/image" Target="../media/image1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8.svg"/><Relationship Id="rId4" Type="http://schemas.openxmlformats.org/officeDocument/2006/relationships/image" Target="../media/image1.jpe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5.sv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44655" r="-6487" b="-44655"/>
            </a:stretch>
          </a:blipFill>
        </p:spPr>
        <p:txBody>
          <a:bodyPr/>
          <a:lstStyle/>
          <a:p>
            <a:endParaRPr lang="ja-JP" altLang="en-US"/>
          </a:p>
        </p:txBody>
      </p:sp>
      <p:sp>
        <p:nvSpPr>
          <p:cNvPr id="3" name="Freeform 3"/>
          <p:cNvSpPr/>
          <p:nvPr/>
        </p:nvSpPr>
        <p:spPr>
          <a:xfrm>
            <a:off x="877856" y="5643715"/>
            <a:ext cx="5274877" cy="5274877"/>
          </a:xfrm>
          <a:custGeom>
            <a:avLst/>
            <a:gdLst/>
            <a:ahLst/>
            <a:cxnLst/>
            <a:rect l="l" t="t" r="r" b="b"/>
            <a:pathLst>
              <a:path w="5274877" h="5274877">
                <a:moveTo>
                  <a:pt x="0" y="0"/>
                </a:moveTo>
                <a:lnTo>
                  <a:pt x="5274876" y="0"/>
                </a:lnTo>
                <a:lnTo>
                  <a:pt x="5274876" y="5274877"/>
                </a:lnTo>
                <a:lnTo>
                  <a:pt x="0" y="52748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4" name="Freeform 4"/>
          <p:cNvSpPr/>
          <p:nvPr/>
        </p:nvSpPr>
        <p:spPr>
          <a:xfrm>
            <a:off x="12702143" y="369297"/>
            <a:ext cx="4557157" cy="4557157"/>
          </a:xfrm>
          <a:custGeom>
            <a:avLst/>
            <a:gdLst/>
            <a:ahLst/>
            <a:cxnLst/>
            <a:rect l="l" t="t" r="r" b="b"/>
            <a:pathLst>
              <a:path w="4557157" h="4557157">
                <a:moveTo>
                  <a:pt x="0" y="0"/>
                </a:moveTo>
                <a:lnTo>
                  <a:pt x="4557157" y="0"/>
                </a:lnTo>
                <a:lnTo>
                  <a:pt x="4557157" y="4557157"/>
                </a:lnTo>
                <a:lnTo>
                  <a:pt x="0" y="45571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grpSp>
        <p:nvGrpSpPr>
          <p:cNvPr id="5" name="Group 5"/>
          <p:cNvGrpSpPr/>
          <p:nvPr/>
        </p:nvGrpSpPr>
        <p:grpSpPr>
          <a:xfrm>
            <a:off x="2337364" y="-1262063"/>
            <a:ext cx="13232088" cy="13227038"/>
            <a:chOff x="0" y="0"/>
            <a:chExt cx="2968197" cy="2967064"/>
          </a:xfrm>
        </p:grpSpPr>
        <p:sp>
          <p:nvSpPr>
            <p:cNvPr id="6" name="Freeform 6"/>
            <p:cNvSpPr/>
            <p:nvPr/>
          </p:nvSpPr>
          <p:spPr>
            <a:xfrm>
              <a:off x="0" y="0"/>
              <a:ext cx="2968197" cy="2967064"/>
            </a:xfrm>
            <a:custGeom>
              <a:avLst/>
              <a:gdLst/>
              <a:ahLst/>
              <a:cxnLst/>
              <a:rect l="l" t="t" r="r" b="b"/>
              <a:pathLst>
                <a:path w="2968197" h="2967064">
                  <a:moveTo>
                    <a:pt x="1484099" y="0"/>
                  </a:moveTo>
                  <a:lnTo>
                    <a:pt x="2968197" y="1483532"/>
                  </a:lnTo>
                  <a:lnTo>
                    <a:pt x="1484099" y="2967064"/>
                  </a:lnTo>
                  <a:lnTo>
                    <a:pt x="0" y="1483532"/>
                  </a:lnTo>
                  <a:lnTo>
                    <a:pt x="1484099" y="0"/>
                  </a:lnTo>
                  <a:close/>
                </a:path>
              </a:pathLst>
            </a:custGeom>
            <a:solidFill>
              <a:srgbClr val="FFFFFF"/>
            </a:solidFill>
            <a:ln w="19050" cap="sq">
              <a:solidFill>
                <a:srgbClr val="B52414"/>
              </a:solidFill>
              <a:prstDash val="solid"/>
              <a:miter/>
            </a:ln>
          </p:spPr>
          <p:txBody>
            <a:bodyPr/>
            <a:lstStyle/>
            <a:p>
              <a:endParaRPr lang="ja-JP" altLang="en-US"/>
            </a:p>
          </p:txBody>
        </p:sp>
        <p:sp>
          <p:nvSpPr>
            <p:cNvPr id="7" name="TextBox 7"/>
            <p:cNvSpPr txBox="1"/>
            <p:nvPr/>
          </p:nvSpPr>
          <p:spPr>
            <a:xfrm>
              <a:off x="510159" y="271839"/>
              <a:ext cx="1947879" cy="2185261"/>
            </a:xfrm>
            <a:prstGeom prst="rect">
              <a:avLst/>
            </a:prstGeom>
          </p:spPr>
          <p:txBody>
            <a:bodyPr lIns="50800" tIns="50800" rIns="50800" bIns="50800" rtlCol="0" anchor="ctr"/>
            <a:lstStyle/>
            <a:p>
              <a:pPr algn="ctr">
                <a:lnSpc>
                  <a:spcPts val="3000"/>
                </a:lnSpc>
              </a:pPr>
              <a:endParaRPr/>
            </a:p>
          </p:txBody>
        </p:sp>
      </p:grpSp>
      <p:sp>
        <p:nvSpPr>
          <p:cNvPr id="9" name="Freeform 9"/>
          <p:cNvSpPr/>
          <p:nvPr/>
        </p:nvSpPr>
        <p:spPr>
          <a:xfrm>
            <a:off x="11834489" y="4311477"/>
            <a:ext cx="1128878" cy="1039979"/>
          </a:xfrm>
          <a:custGeom>
            <a:avLst/>
            <a:gdLst/>
            <a:ahLst/>
            <a:cxnLst/>
            <a:rect l="l" t="t" r="r" b="b"/>
            <a:pathLst>
              <a:path w="1128878" h="1039979">
                <a:moveTo>
                  <a:pt x="0" y="0"/>
                </a:moveTo>
                <a:lnTo>
                  <a:pt x="1128878" y="0"/>
                </a:lnTo>
                <a:lnTo>
                  <a:pt x="1128878" y="1039979"/>
                </a:lnTo>
                <a:lnTo>
                  <a:pt x="0" y="1039979"/>
                </a:lnTo>
                <a:lnTo>
                  <a:pt x="0" y="0"/>
                </a:lnTo>
                <a:close/>
              </a:path>
            </a:pathLst>
          </a:custGeom>
          <a:blipFill>
            <a:blip r:embed="rId9"/>
            <a:stretch>
              <a:fillRect/>
            </a:stretch>
          </a:blipFill>
        </p:spPr>
        <p:txBody>
          <a:bodyPr/>
          <a:lstStyle/>
          <a:p>
            <a:endParaRPr lang="ja-JP" altLang="en-US"/>
          </a:p>
        </p:txBody>
      </p:sp>
      <p:grpSp>
        <p:nvGrpSpPr>
          <p:cNvPr id="19" name="グループ化 18">
            <a:extLst>
              <a:ext uri="{FF2B5EF4-FFF2-40B4-BE49-F238E27FC236}">
                <a16:creationId xmlns:a16="http://schemas.microsoft.com/office/drawing/2014/main" id="{DAF32D4B-DE30-BB23-9562-7CE7CEE5F463}"/>
              </a:ext>
            </a:extLst>
          </p:cNvPr>
          <p:cNvGrpSpPr/>
          <p:nvPr/>
        </p:nvGrpSpPr>
        <p:grpSpPr>
          <a:xfrm>
            <a:off x="4833008" y="3863141"/>
            <a:ext cx="8358684" cy="1344669"/>
            <a:chOff x="4733900" y="2213444"/>
            <a:chExt cx="8358684" cy="1344669"/>
          </a:xfrm>
        </p:grpSpPr>
        <p:sp>
          <p:nvSpPr>
            <p:cNvPr id="10" name="TextBox 10"/>
            <p:cNvSpPr txBox="1"/>
            <p:nvPr/>
          </p:nvSpPr>
          <p:spPr>
            <a:xfrm>
              <a:off x="4733900" y="2958269"/>
              <a:ext cx="8358684" cy="599844"/>
            </a:xfrm>
            <a:prstGeom prst="rect">
              <a:avLst/>
            </a:prstGeom>
          </p:spPr>
          <p:txBody>
            <a:bodyPr lIns="0" tIns="0" rIns="0" bIns="0" rtlCol="0" anchor="t">
              <a:spAutoFit/>
            </a:bodyPr>
            <a:lstStyle/>
            <a:p>
              <a:pPr algn="ctr">
                <a:lnSpc>
                  <a:spcPts val="4560"/>
                </a:lnSpc>
              </a:pPr>
              <a:r>
                <a:rPr lang="ja-JP" altLang="en-US" sz="4800">
                  <a:solidFill>
                    <a:srgbClr val="000000"/>
                  </a:solidFill>
                  <a:ea typeface="テロップ明朝（N仕様）"/>
                </a:rPr>
                <a:t>もぐもりカーニバル</a:t>
              </a:r>
              <a:endParaRPr lang="en-US" sz="4800">
                <a:solidFill>
                  <a:srgbClr val="000000"/>
                </a:solidFill>
                <a:ea typeface="テロップ明朝（N仕様）"/>
              </a:endParaRPr>
            </a:p>
          </p:txBody>
        </p:sp>
        <p:sp>
          <p:nvSpPr>
            <p:cNvPr id="13" name="TextBox 13"/>
            <p:cNvSpPr txBox="1"/>
            <p:nvPr/>
          </p:nvSpPr>
          <p:spPr>
            <a:xfrm>
              <a:off x="6000166" y="2213444"/>
              <a:ext cx="5756141" cy="538609"/>
            </a:xfrm>
            <a:prstGeom prst="rect">
              <a:avLst/>
            </a:prstGeom>
          </p:spPr>
          <p:txBody>
            <a:bodyPr lIns="0" tIns="0" rIns="0" bIns="0" rtlCol="0" anchor="t">
              <a:spAutoFit/>
            </a:bodyPr>
            <a:lstStyle/>
            <a:p>
              <a:pPr algn="ctr">
                <a:lnSpc>
                  <a:spcPts val="4199"/>
                </a:lnSpc>
              </a:pPr>
              <a:r>
                <a:rPr lang="ja-JP" altLang="en-US" sz="4000">
                  <a:solidFill>
                    <a:srgbClr val="000000"/>
                  </a:solidFill>
                  <a:latin typeface="テロップ明朝（N仕様）"/>
                  <a:ea typeface="テロップ明朝（N仕様）"/>
                </a:rPr>
                <a:t>＼ どすこい！╱</a:t>
              </a:r>
              <a:endParaRPr lang="en-US" sz="4000">
                <a:solidFill>
                  <a:srgbClr val="000000"/>
                </a:solidFill>
                <a:latin typeface="テロップ明朝（N仕様）"/>
                <a:ea typeface="テロップ明朝（N仕様）"/>
              </a:endParaRPr>
            </a:p>
          </p:txBody>
        </p:sp>
      </p:grpSp>
      <p:sp>
        <p:nvSpPr>
          <p:cNvPr id="15" name="TextBox 15"/>
          <p:cNvSpPr txBox="1"/>
          <p:nvPr/>
        </p:nvSpPr>
        <p:spPr>
          <a:xfrm>
            <a:off x="6031131" y="7624891"/>
            <a:ext cx="5549545" cy="505523"/>
          </a:xfrm>
          <a:prstGeom prst="rect">
            <a:avLst/>
          </a:prstGeom>
        </p:spPr>
        <p:txBody>
          <a:bodyPr lIns="0" tIns="0" rIns="0" bIns="0" rtlCol="0" anchor="t">
            <a:spAutoFit/>
          </a:bodyPr>
          <a:lstStyle/>
          <a:p>
            <a:pPr algn="ctr">
              <a:lnSpc>
                <a:spcPts val="4199"/>
              </a:lnSpc>
            </a:pPr>
            <a:endParaRPr lang="en-US" sz="2999">
              <a:solidFill>
                <a:srgbClr val="000000"/>
              </a:solidFill>
              <a:ea typeface="テロップ明朝（N仕様）"/>
            </a:endParaRPr>
          </a:p>
        </p:txBody>
      </p:sp>
      <p:sp>
        <p:nvSpPr>
          <p:cNvPr id="17" name="Freeform 17"/>
          <p:cNvSpPr/>
          <p:nvPr/>
        </p:nvSpPr>
        <p:spPr>
          <a:xfrm>
            <a:off x="11834489" y="6917086"/>
            <a:ext cx="6869585" cy="1246207"/>
          </a:xfrm>
          <a:custGeom>
            <a:avLst/>
            <a:gdLst/>
            <a:ahLst/>
            <a:cxnLst/>
            <a:rect l="l" t="t" r="r" b="b"/>
            <a:pathLst>
              <a:path w="6869585" h="1246207">
                <a:moveTo>
                  <a:pt x="0" y="0"/>
                </a:moveTo>
                <a:lnTo>
                  <a:pt x="6869585" y="0"/>
                </a:lnTo>
                <a:lnTo>
                  <a:pt x="6869585" y="1246206"/>
                </a:lnTo>
                <a:lnTo>
                  <a:pt x="0" y="12462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8" name="Freeform 18"/>
          <p:cNvSpPr/>
          <p:nvPr/>
        </p:nvSpPr>
        <p:spPr>
          <a:xfrm>
            <a:off x="-247696" y="2024772"/>
            <a:ext cx="6869585" cy="1246207"/>
          </a:xfrm>
          <a:custGeom>
            <a:avLst/>
            <a:gdLst/>
            <a:ahLst/>
            <a:cxnLst/>
            <a:rect l="l" t="t" r="r" b="b"/>
            <a:pathLst>
              <a:path w="6869585" h="1246207">
                <a:moveTo>
                  <a:pt x="0" y="0"/>
                </a:moveTo>
                <a:lnTo>
                  <a:pt x="6869586" y="0"/>
                </a:lnTo>
                <a:lnTo>
                  <a:pt x="6869586" y="1246207"/>
                </a:lnTo>
                <a:lnTo>
                  <a:pt x="0" y="12462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1" name="Freeform 4">
            <a:extLst>
              <a:ext uri="{FF2B5EF4-FFF2-40B4-BE49-F238E27FC236}">
                <a16:creationId xmlns:a16="http://schemas.microsoft.com/office/drawing/2014/main" id="{C34CA10E-1340-B901-EFE4-A60CF43538A6}"/>
              </a:ext>
            </a:extLst>
          </p:cNvPr>
          <p:cNvSpPr/>
          <p:nvPr/>
        </p:nvSpPr>
        <p:spPr>
          <a:xfrm>
            <a:off x="7545811" y="5354055"/>
            <a:ext cx="3212803" cy="2803900"/>
          </a:xfrm>
          <a:custGeom>
            <a:avLst/>
            <a:gdLst/>
            <a:ahLst/>
            <a:cxnLst/>
            <a:rect l="l" t="t" r="r" b="b"/>
            <a:pathLst>
              <a:path w="3212803" h="2803900">
                <a:moveTo>
                  <a:pt x="0" y="0"/>
                </a:moveTo>
                <a:lnTo>
                  <a:pt x="3212803" y="0"/>
                </a:lnTo>
                <a:lnTo>
                  <a:pt x="3212803" y="2803901"/>
                </a:lnTo>
                <a:lnTo>
                  <a:pt x="0" y="28039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Tree>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ACFD666E-73B9-9CFF-79F7-5154B0F7DA2E}"/>
              </a:ext>
            </a:extLst>
          </p:cNvPr>
          <p:cNvPicPr>
            <a:picLocks noChangeAspect="1"/>
          </p:cNvPicPr>
          <p:nvPr/>
        </p:nvPicPr>
        <p:blipFill>
          <a:blip r:embed="rId2"/>
          <a:stretch>
            <a:fillRect/>
          </a:stretch>
        </p:blipFill>
        <p:spPr>
          <a:xfrm>
            <a:off x="1102875" y="6207653"/>
            <a:ext cx="1935900" cy="2866283"/>
          </a:xfrm>
          <a:prstGeom prst="rect">
            <a:avLst/>
          </a:prstGeom>
        </p:spPr>
      </p:pic>
      <p:sp>
        <p:nvSpPr>
          <p:cNvPr id="2" name="テキスト ボックス 1">
            <a:extLst>
              <a:ext uri="{FF2B5EF4-FFF2-40B4-BE49-F238E27FC236}">
                <a16:creationId xmlns:a16="http://schemas.microsoft.com/office/drawing/2014/main" id="{839A0DE9-EAA2-7A58-5C2C-900453B73776}"/>
              </a:ext>
            </a:extLst>
          </p:cNvPr>
          <p:cNvSpPr txBox="1"/>
          <p:nvPr/>
        </p:nvSpPr>
        <p:spPr>
          <a:xfrm>
            <a:off x="4241758" y="6199619"/>
            <a:ext cx="10400785"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ea typeface="ＭＳ Ｐゴシック"/>
                <a:cs typeface="Calibri"/>
              </a:rPr>
              <a:t>私の推しのN宮君💛は情報がまとまってるサイトがあるけど力士のサイトはないの？</a:t>
            </a:r>
          </a:p>
          <a:p>
            <a:endParaRPr lang="ja-JP" altLang="en-US">
              <a:ea typeface="ＭＳ Ｐゴシック"/>
              <a:cs typeface="Calibri"/>
            </a:endParaRPr>
          </a:p>
        </p:txBody>
      </p:sp>
      <p:sp>
        <p:nvSpPr>
          <p:cNvPr id="3" name="吹き出し: 円形 2">
            <a:extLst>
              <a:ext uri="{FF2B5EF4-FFF2-40B4-BE49-F238E27FC236}">
                <a16:creationId xmlns:a16="http://schemas.microsoft.com/office/drawing/2014/main" id="{EA2DB13E-080F-EBA2-7612-C79CC4BB1DB2}"/>
              </a:ext>
            </a:extLst>
          </p:cNvPr>
          <p:cNvSpPr/>
          <p:nvPr/>
        </p:nvSpPr>
        <p:spPr>
          <a:xfrm>
            <a:off x="3025847" y="5863780"/>
            <a:ext cx="12406632" cy="1677159"/>
          </a:xfrm>
          <a:prstGeom prst="wedgeEllipse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テキスト ボックス 18">
            <a:extLst>
              <a:ext uri="{FF2B5EF4-FFF2-40B4-BE49-F238E27FC236}">
                <a16:creationId xmlns:a16="http://schemas.microsoft.com/office/drawing/2014/main" id="{15695ED2-F6AF-D526-4659-E46D396E74AA}"/>
              </a:ext>
            </a:extLst>
          </p:cNvPr>
          <p:cNvSpPr txBox="1"/>
          <p:nvPr/>
        </p:nvSpPr>
        <p:spPr>
          <a:xfrm>
            <a:off x="292473" y="326091"/>
            <a:ext cx="546174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b="1">
                <a:ea typeface="ＭＳ Ｐゴシック"/>
                <a:cs typeface="Calibri"/>
              </a:rPr>
              <a:t>ランチ女子会at福岡のカフェ</a:t>
            </a:r>
            <a:endParaRPr lang="ja-JP" sz="3200" b="1">
              <a:ea typeface="ＭＳ Ｐゴシック"/>
              <a:cs typeface="Calibri"/>
            </a:endParaRPr>
          </a:p>
        </p:txBody>
      </p:sp>
      <p:pic>
        <p:nvPicPr>
          <p:cNvPr id="22" name="図 21" descr="アイコン&#10;&#10;自動的に生成された説明">
            <a:extLst>
              <a:ext uri="{FF2B5EF4-FFF2-40B4-BE49-F238E27FC236}">
                <a16:creationId xmlns:a16="http://schemas.microsoft.com/office/drawing/2014/main" id="{353FD51C-A920-D25C-4883-CAA8D3176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9721" y="3246646"/>
            <a:ext cx="1743895" cy="2373960"/>
          </a:xfrm>
          <a:prstGeom prst="rect">
            <a:avLst/>
          </a:prstGeom>
        </p:spPr>
      </p:pic>
      <p:sp>
        <p:nvSpPr>
          <p:cNvPr id="6" name="テキスト ボックス 5">
            <a:extLst>
              <a:ext uri="{FF2B5EF4-FFF2-40B4-BE49-F238E27FC236}">
                <a16:creationId xmlns:a16="http://schemas.microsoft.com/office/drawing/2014/main" id="{22728FC6-53E8-E4BF-E47D-F8E26B58E174}"/>
              </a:ext>
            </a:extLst>
          </p:cNvPr>
          <p:cNvSpPr txBox="1"/>
          <p:nvPr/>
        </p:nvSpPr>
        <p:spPr>
          <a:xfrm>
            <a:off x="12974819" y="2564061"/>
            <a:ext cx="1385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b="1">
                <a:latin typeface="テロップ明朝（N仕様） Bold"/>
                <a:ea typeface="テロップ明朝（N仕様） Bold"/>
                <a:cs typeface="Calibri"/>
              </a:rPr>
              <a:t>サク</a:t>
            </a:r>
          </a:p>
        </p:txBody>
      </p:sp>
      <p:sp>
        <p:nvSpPr>
          <p:cNvPr id="7" name="テキスト ボックス 6">
            <a:extLst>
              <a:ext uri="{FF2B5EF4-FFF2-40B4-BE49-F238E27FC236}">
                <a16:creationId xmlns:a16="http://schemas.microsoft.com/office/drawing/2014/main" id="{805E83EF-3B90-47E0-4815-43DE1782851F}"/>
              </a:ext>
            </a:extLst>
          </p:cNvPr>
          <p:cNvSpPr txBox="1"/>
          <p:nvPr/>
        </p:nvSpPr>
        <p:spPr>
          <a:xfrm>
            <a:off x="1634025" y="5619619"/>
            <a:ext cx="1385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b="1">
                <a:latin typeface="テロップ明朝（N仕様） Bold"/>
                <a:ea typeface="テロップ明朝（N仕様） Bold"/>
                <a:cs typeface="Calibri"/>
              </a:rPr>
              <a:t>キリ</a:t>
            </a:r>
          </a:p>
        </p:txBody>
      </p:sp>
      <p:grpSp>
        <p:nvGrpSpPr>
          <p:cNvPr id="8" name="グループ化 7">
            <a:extLst>
              <a:ext uri="{FF2B5EF4-FFF2-40B4-BE49-F238E27FC236}">
                <a16:creationId xmlns:a16="http://schemas.microsoft.com/office/drawing/2014/main" id="{BA3E5442-3A60-AE1B-5A64-7141969BC96C}"/>
              </a:ext>
            </a:extLst>
          </p:cNvPr>
          <p:cNvGrpSpPr/>
          <p:nvPr/>
        </p:nvGrpSpPr>
        <p:grpSpPr>
          <a:xfrm>
            <a:off x="2190262" y="2084580"/>
            <a:ext cx="11286640" cy="2353568"/>
            <a:chOff x="712373" y="6917431"/>
            <a:chExt cx="15837162" cy="2489906"/>
          </a:xfrm>
        </p:grpSpPr>
        <p:sp>
          <p:nvSpPr>
            <p:cNvPr id="14" name="テキスト ボックス 13">
              <a:extLst>
                <a:ext uri="{FF2B5EF4-FFF2-40B4-BE49-F238E27FC236}">
                  <a16:creationId xmlns:a16="http://schemas.microsoft.com/office/drawing/2014/main" id="{8A3EDB91-17BD-5CB4-6981-017839CF3274}"/>
                </a:ext>
              </a:extLst>
            </p:cNvPr>
            <p:cNvSpPr txBox="1"/>
            <p:nvPr/>
          </p:nvSpPr>
          <p:spPr>
            <a:xfrm>
              <a:off x="3601941" y="6917431"/>
              <a:ext cx="12947594" cy="5774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ltLang="en-US" sz="3200">
                <a:ea typeface="ＭＳ Ｐゴシック"/>
                <a:cs typeface="Calibri"/>
              </a:endParaRPr>
            </a:p>
          </p:txBody>
        </p:sp>
        <p:sp>
          <p:nvSpPr>
            <p:cNvPr id="17" name="吹き出し: 円形 16">
              <a:extLst>
                <a:ext uri="{FF2B5EF4-FFF2-40B4-BE49-F238E27FC236}">
                  <a16:creationId xmlns:a16="http://schemas.microsoft.com/office/drawing/2014/main" id="{012FBD29-C983-754D-58B4-23947CCC4D1B}"/>
                </a:ext>
              </a:extLst>
            </p:cNvPr>
            <p:cNvSpPr/>
            <p:nvPr/>
          </p:nvSpPr>
          <p:spPr>
            <a:xfrm flipH="1">
              <a:off x="712373" y="7188573"/>
              <a:ext cx="14337926" cy="2218764"/>
            </a:xfrm>
            <a:prstGeom prst="wedgeEllipse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sz="1400"/>
            </a:p>
          </p:txBody>
        </p:sp>
        <p:sp>
          <p:nvSpPr>
            <p:cNvPr id="20" name="テキスト ボックス 19">
              <a:extLst>
                <a:ext uri="{FF2B5EF4-FFF2-40B4-BE49-F238E27FC236}">
                  <a16:creationId xmlns:a16="http://schemas.microsoft.com/office/drawing/2014/main" id="{83FFEAF6-FB8F-40CC-144D-7D4960D41B7A}"/>
                </a:ext>
              </a:extLst>
            </p:cNvPr>
            <p:cNvSpPr txBox="1"/>
            <p:nvPr/>
          </p:nvSpPr>
          <p:spPr>
            <a:xfrm>
              <a:off x="2661664" y="7633339"/>
              <a:ext cx="11293929" cy="15498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ＭＳ Ｐゴシック"/>
                  <a:cs typeface="Calibri"/>
                </a:rPr>
                <a:t>この前推しの力士が出てるイベント知らなかったんだよね…😭</a:t>
              </a:r>
            </a:p>
          </p:txBody>
        </p:sp>
      </p:grpSp>
      <p:grpSp>
        <p:nvGrpSpPr>
          <p:cNvPr id="15" name="グループ化 14">
            <a:extLst>
              <a:ext uri="{FF2B5EF4-FFF2-40B4-BE49-F238E27FC236}">
                <a16:creationId xmlns:a16="http://schemas.microsoft.com/office/drawing/2014/main" id="{4E9C68FF-24F9-6985-1E0B-EB2996EB72B8}"/>
              </a:ext>
            </a:extLst>
          </p:cNvPr>
          <p:cNvGrpSpPr/>
          <p:nvPr/>
        </p:nvGrpSpPr>
        <p:grpSpPr>
          <a:xfrm>
            <a:off x="1095677" y="1347248"/>
            <a:ext cx="16286485" cy="7735975"/>
            <a:chOff x="204809" y="1548954"/>
            <a:chExt cx="16286485" cy="7735975"/>
          </a:xfrm>
        </p:grpSpPr>
        <p:pic>
          <p:nvPicPr>
            <p:cNvPr id="4" name="図 3" descr="アイコン&#10;&#10;自動的に生成された説明">
              <a:extLst>
                <a:ext uri="{FF2B5EF4-FFF2-40B4-BE49-F238E27FC236}">
                  <a16:creationId xmlns:a16="http://schemas.microsoft.com/office/drawing/2014/main" id="{D7529A9A-3708-CF31-762A-31E984E08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09" y="1548954"/>
              <a:ext cx="5744395" cy="7735975"/>
            </a:xfrm>
            <a:prstGeom prst="rect">
              <a:avLst/>
            </a:prstGeom>
          </p:spPr>
        </p:pic>
        <p:sp>
          <p:nvSpPr>
            <p:cNvPr id="13" name="思考の吹き出し: 雲形 12">
              <a:extLst>
                <a:ext uri="{FF2B5EF4-FFF2-40B4-BE49-F238E27FC236}">
                  <a16:creationId xmlns:a16="http://schemas.microsoft.com/office/drawing/2014/main" id="{B94EB696-A916-B914-E898-9911330757F5}"/>
                </a:ext>
              </a:extLst>
            </p:cNvPr>
            <p:cNvSpPr/>
            <p:nvPr/>
          </p:nvSpPr>
          <p:spPr>
            <a:xfrm>
              <a:off x="4910014" y="1880486"/>
              <a:ext cx="11581280" cy="4992221"/>
            </a:xfrm>
            <a:prstGeom prst="cloudCallou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5" name="グループ化 4">
              <a:extLst>
                <a:ext uri="{FF2B5EF4-FFF2-40B4-BE49-F238E27FC236}">
                  <a16:creationId xmlns:a16="http://schemas.microsoft.com/office/drawing/2014/main" id="{B2CA111D-2520-3E82-DEF4-1D4693AF81E7}"/>
                </a:ext>
              </a:extLst>
            </p:cNvPr>
            <p:cNvGrpSpPr/>
            <p:nvPr/>
          </p:nvGrpSpPr>
          <p:grpSpPr>
            <a:xfrm>
              <a:off x="3072948" y="2370334"/>
              <a:ext cx="12019664" cy="2880221"/>
              <a:chOff x="3601941" y="6917431"/>
              <a:chExt cx="16865725" cy="2318497"/>
            </a:xfrm>
          </p:grpSpPr>
          <p:sp>
            <p:nvSpPr>
              <p:cNvPr id="9" name="テキスト ボックス 8">
                <a:extLst>
                  <a:ext uri="{FF2B5EF4-FFF2-40B4-BE49-F238E27FC236}">
                    <a16:creationId xmlns:a16="http://schemas.microsoft.com/office/drawing/2014/main" id="{C316F0F9-E061-AFEC-14C1-F0B86C893C0B}"/>
                  </a:ext>
                </a:extLst>
              </p:cNvPr>
              <p:cNvSpPr txBox="1"/>
              <p:nvPr/>
            </p:nvSpPr>
            <p:spPr>
              <a:xfrm>
                <a:off x="3601941" y="6917431"/>
                <a:ext cx="12947594" cy="5774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ltLang="en-US" sz="3200">
                  <a:ea typeface="ＭＳ Ｐゴシック"/>
                  <a:cs typeface="Calibri"/>
                </a:endParaRPr>
              </a:p>
            </p:txBody>
          </p:sp>
          <p:sp>
            <p:nvSpPr>
              <p:cNvPr id="12" name="テキスト ボックス 11">
                <a:extLst>
                  <a:ext uri="{FF2B5EF4-FFF2-40B4-BE49-F238E27FC236}">
                    <a16:creationId xmlns:a16="http://schemas.microsoft.com/office/drawing/2014/main" id="{7E9A2068-0C83-CDB1-D376-CB1F6194228D}"/>
                  </a:ext>
                </a:extLst>
              </p:cNvPr>
              <p:cNvSpPr txBox="1"/>
              <p:nvPr/>
            </p:nvSpPr>
            <p:spPr>
              <a:xfrm>
                <a:off x="9173737" y="7675094"/>
                <a:ext cx="11293929" cy="15608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a:ea typeface="ＭＳ Ｐゴシック"/>
                    <a:cs typeface="Calibri"/>
                  </a:rPr>
                  <a:t>（心の声）</a:t>
                </a:r>
                <a:endParaRPr lang="en-US" altLang="ja-JP" sz="4000">
                  <a:ea typeface="ＭＳ Ｐゴシック"/>
                  <a:cs typeface="Calibri"/>
                </a:endParaRPr>
              </a:p>
              <a:p>
                <a:pPr algn="l"/>
                <a:r>
                  <a:rPr lang="ja-JP" altLang="en-US" sz="4000">
                    <a:ea typeface="ＭＳ Ｐゴシック"/>
                    <a:cs typeface="Calibri"/>
                  </a:rPr>
                  <a:t>色んなサイトやSNSから情報を集めるのって大変なんだよな、、、</a:t>
                </a:r>
              </a:p>
            </p:txBody>
          </p:sp>
        </p:grpSp>
      </p:grpSp>
    </p:spTree>
    <p:extLst>
      <p:ext uri="{BB962C8B-B14F-4D97-AF65-F5344CB8AC3E}">
        <p14:creationId xmlns:p14="http://schemas.microsoft.com/office/powerpoint/2010/main" val="362230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sp>
        <p:nvSpPr>
          <p:cNvPr id="25" name="テキスト ボックス 24">
            <a:extLst>
              <a:ext uri="{FF2B5EF4-FFF2-40B4-BE49-F238E27FC236}">
                <a16:creationId xmlns:a16="http://schemas.microsoft.com/office/drawing/2014/main" id="{3DF21D4E-5F33-D909-A1CC-F8A0DF83A346}"/>
              </a:ext>
            </a:extLst>
          </p:cNvPr>
          <p:cNvSpPr txBox="1"/>
          <p:nvPr/>
        </p:nvSpPr>
        <p:spPr>
          <a:xfrm>
            <a:off x="15051909" y="6148876"/>
            <a:ext cx="1385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b="1">
                <a:latin typeface="テロップ明朝（N仕様） Bold"/>
                <a:ea typeface="テロップ明朝（N仕様） Bold"/>
                <a:cs typeface="Calibri"/>
              </a:rPr>
              <a:t>サク</a:t>
            </a:r>
          </a:p>
        </p:txBody>
      </p:sp>
      <p:sp>
        <p:nvSpPr>
          <p:cNvPr id="23" name="テキスト ボックス 22">
            <a:extLst>
              <a:ext uri="{FF2B5EF4-FFF2-40B4-BE49-F238E27FC236}">
                <a16:creationId xmlns:a16="http://schemas.microsoft.com/office/drawing/2014/main" id="{5F7A9987-8D77-07C4-159B-2835F7B454A5}"/>
              </a:ext>
            </a:extLst>
          </p:cNvPr>
          <p:cNvSpPr txBox="1"/>
          <p:nvPr/>
        </p:nvSpPr>
        <p:spPr>
          <a:xfrm>
            <a:off x="2081726" y="5561454"/>
            <a:ext cx="13857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b="1">
                <a:latin typeface="テロップ明朝（N仕様） Bold"/>
                <a:ea typeface="テロップ明朝（N仕様） Bold"/>
                <a:cs typeface="Calibri"/>
              </a:rPr>
              <a:t>キリ</a:t>
            </a:r>
          </a:p>
        </p:txBody>
      </p:sp>
      <p:grpSp>
        <p:nvGrpSpPr>
          <p:cNvPr id="4" name="グループ化 3">
            <a:extLst>
              <a:ext uri="{FF2B5EF4-FFF2-40B4-BE49-F238E27FC236}">
                <a16:creationId xmlns:a16="http://schemas.microsoft.com/office/drawing/2014/main" id="{901518A0-0188-05A1-DD8A-B0470076E3B5}"/>
              </a:ext>
            </a:extLst>
          </p:cNvPr>
          <p:cNvGrpSpPr/>
          <p:nvPr/>
        </p:nvGrpSpPr>
        <p:grpSpPr>
          <a:xfrm>
            <a:off x="1216037" y="789449"/>
            <a:ext cx="16201940" cy="4781646"/>
            <a:chOff x="1365056" y="1028357"/>
            <a:chExt cx="16201940" cy="4781646"/>
          </a:xfrm>
        </p:grpSpPr>
        <p:pic>
          <p:nvPicPr>
            <p:cNvPr id="10" name="図 9">
              <a:extLst>
                <a:ext uri="{FF2B5EF4-FFF2-40B4-BE49-F238E27FC236}">
                  <a16:creationId xmlns:a16="http://schemas.microsoft.com/office/drawing/2014/main" id="{ACFD666E-73B9-9CFF-79F7-5154B0F7DA2E}"/>
                </a:ext>
              </a:extLst>
            </p:cNvPr>
            <p:cNvPicPr>
              <a:picLocks noChangeAspect="1"/>
            </p:cNvPicPr>
            <p:nvPr/>
          </p:nvPicPr>
          <p:blipFill>
            <a:blip r:embed="rId2"/>
            <a:stretch>
              <a:fillRect/>
            </a:stretch>
          </p:blipFill>
          <p:spPr>
            <a:xfrm>
              <a:off x="1365056" y="2324595"/>
              <a:ext cx="2316900" cy="3485408"/>
            </a:xfrm>
            <a:prstGeom prst="rect">
              <a:avLst/>
            </a:prstGeom>
          </p:spPr>
        </p:pic>
        <p:sp>
          <p:nvSpPr>
            <p:cNvPr id="2" name="テキスト ボックス 1">
              <a:extLst>
                <a:ext uri="{FF2B5EF4-FFF2-40B4-BE49-F238E27FC236}">
                  <a16:creationId xmlns:a16="http://schemas.microsoft.com/office/drawing/2014/main" id="{839A0DE9-EAA2-7A58-5C2C-900453B73776}"/>
                </a:ext>
              </a:extLst>
            </p:cNvPr>
            <p:cNvSpPr txBox="1"/>
            <p:nvPr/>
          </p:nvSpPr>
          <p:spPr>
            <a:xfrm>
              <a:off x="5163749" y="2169003"/>
              <a:ext cx="12403247"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latin typeface="テロップ明朝（N仕様） Bold"/>
                  <a:ea typeface="テロップ明朝（N仕様） Bold"/>
                  <a:cs typeface="Calibri"/>
                </a:rPr>
                <a:t>そういえばN宮君の映画の試写会に当たったんだ～</a:t>
              </a:r>
            </a:p>
            <a:p>
              <a:pPr algn="l"/>
              <a:r>
                <a:rPr lang="ja-JP" altLang="en-US" sz="3200">
                  <a:latin typeface="テロップ明朝（N仕様） Bold"/>
                  <a:ea typeface="テロップ明朝（N仕様） Bold"/>
                  <a:cs typeface="Calibri"/>
                </a:rPr>
                <a:t>めちゃくちゃかっこよかった！！💛</a:t>
              </a:r>
            </a:p>
            <a:p>
              <a:endParaRPr lang="ja-JP" altLang="en-US" sz="1200">
                <a:latin typeface="テロップ明朝（N仕様） Bold"/>
                <a:ea typeface="テロップ明朝（N仕様） Bold"/>
                <a:cs typeface="Calibri"/>
              </a:endParaRPr>
            </a:p>
          </p:txBody>
        </p:sp>
        <p:sp>
          <p:nvSpPr>
            <p:cNvPr id="3" name="吹き出し: 円形 2">
              <a:extLst>
                <a:ext uri="{FF2B5EF4-FFF2-40B4-BE49-F238E27FC236}">
                  <a16:creationId xmlns:a16="http://schemas.microsoft.com/office/drawing/2014/main" id="{EA2DB13E-080F-EBA2-7612-C79CC4BB1DB2}"/>
                </a:ext>
              </a:extLst>
            </p:cNvPr>
            <p:cNvSpPr/>
            <p:nvPr/>
          </p:nvSpPr>
          <p:spPr>
            <a:xfrm>
              <a:off x="3512280" y="1028357"/>
              <a:ext cx="12932227" cy="3504951"/>
            </a:xfrm>
            <a:prstGeom prst="wedgeEllipse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pic>
        <p:nvPicPr>
          <p:cNvPr id="11" name="図 10" descr="アイコン&#10;&#10;自動的に生成された説明">
            <a:extLst>
              <a:ext uri="{FF2B5EF4-FFF2-40B4-BE49-F238E27FC236}">
                <a16:creationId xmlns:a16="http://schemas.microsoft.com/office/drawing/2014/main" id="{2BFFD466-5E42-AB39-1916-897B40762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8419" y="6747761"/>
            <a:ext cx="2347145" cy="3199461"/>
          </a:xfrm>
          <a:prstGeom prst="rect">
            <a:avLst/>
          </a:prstGeom>
        </p:spPr>
      </p:pic>
      <p:grpSp>
        <p:nvGrpSpPr>
          <p:cNvPr id="15" name="グループ化 14">
            <a:extLst>
              <a:ext uri="{FF2B5EF4-FFF2-40B4-BE49-F238E27FC236}">
                <a16:creationId xmlns:a16="http://schemas.microsoft.com/office/drawing/2014/main" id="{CFEDF2B9-6778-93D1-47A0-2890E1989080}"/>
              </a:ext>
            </a:extLst>
          </p:cNvPr>
          <p:cNvGrpSpPr/>
          <p:nvPr/>
        </p:nvGrpSpPr>
        <p:grpSpPr>
          <a:xfrm>
            <a:off x="1298387" y="6752333"/>
            <a:ext cx="14446512" cy="2569109"/>
            <a:chOff x="712373" y="6917431"/>
            <a:chExt cx="15837162" cy="3992411"/>
          </a:xfrm>
        </p:grpSpPr>
        <p:sp>
          <p:nvSpPr>
            <p:cNvPr id="9" name="テキスト ボックス 8">
              <a:extLst>
                <a:ext uri="{FF2B5EF4-FFF2-40B4-BE49-F238E27FC236}">
                  <a16:creationId xmlns:a16="http://schemas.microsoft.com/office/drawing/2014/main" id="{02D05469-B4BD-7BF6-3A92-5687C39915C5}"/>
                </a:ext>
              </a:extLst>
            </p:cNvPr>
            <p:cNvSpPr txBox="1"/>
            <p:nvPr/>
          </p:nvSpPr>
          <p:spPr>
            <a:xfrm>
              <a:off x="3601940" y="6917431"/>
              <a:ext cx="1294759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ltLang="en-US" sz="4000">
                <a:ea typeface="ＭＳ Ｐゴシック"/>
                <a:cs typeface="Calibri"/>
              </a:endParaRPr>
            </a:p>
          </p:txBody>
        </p:sp>
        <p:sp>
          <p:nvSpPr>
            <p:cNvPr id="12" name="吹き出し: 円形 11">
              <a:extLst>
                <a:ext uri="{FF2B5EF4-FFF2-40B4-BE49-F238E27FC236}">
                  <a16:creationId xmlns:a16="http://schemas.microsoft.com/office/drawing/2014/main" id="{BA785F32-03DC-1CF3-EDD3-BF477CC0B085}"/>
                </a:ext>
              </a:extLst>
            </p:cNvPr>
            <p:cNvSpPr/>
            <p:nvPr/>
          </p:nvSpPr>
          <p:spPr>
            <a:xfrm flipH="1">
              <a:off x="712373" y="6919631"/>
              <a:ext cx="14337926" cy="2723029"/>
            </a:xfrm>
            <a:prstGeom prst="wedgeEllipse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テキスト ボックス 13">
              <a:extLst>
                <a:ext uri="{FF2B5EF4-FFF2-40B4-BE49-F238E27FC236}">
                  <a16:creationId xmlns:a16="http://schemas.microsoft.com/office/drawing/2014/main" id="{5B7BCAE9-5FA2-9936-38FE-2D50842CE33C}"/>
                </a:ext>
              </a:extLst>
            </p:cNvPr>
            <p:cNvSpPr txBox="1"/>
            <p:nvPr/>
          </p:nvSpPr>
          <p:spPr>
            <a:xfrm>
              <a:off x="4646841" y="7514006"/>
              <a:ext cx="11293928" cy="33958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latin typeface="テロップ明朝（N仕様） Bold"/>
                  <a:ea typeface="テロップ明朝（N仕様） Bold"/>
                  <a:cs typeface="Calibri"/>
                </a:rPr>
                <a:t>すごいね！！強運の持ち主だね！！</a:t>
              </a:r>
            </a:p>
            <a:p>
              <a:r>
                <a:rPr lang="ja-JP" altLang="en-US" sz="3200">
                  <a:latin typeface="テロップ明朝（N仕様） Bold"/>
                  <a:ea typeface="テロップ明朝（N仕様） Bold"/>
                  <a:cs typeface="Calibri"/>
                </a:rPr>
                <a:t>N宮君どうだった？</a:t>
              </a:r>
            </a:p>
            <a:p>
              <a:endParaRPr lang="ja-JP" altLang="en-US" sz="3200">
                <a:latin typeface="Calibri"/>
                <a:ea typeface="テロップ明朝（N仕様） Bold"/>
                <a:cs typeface="Calibri"/>
              </a:endParaRPr>
            </a:p>
            <a:p>
              <a:endParaRPr lang="ja-JP" sz="4000">
                <a:ea typeface="テロップ明朝（N仕様） Bold"/>
                <a:cs typeface="Calibri"/>
              </a:endParaRPr>
            </a:p>
          </p:txBody>
        </p:sp>
      </p:grpSp>
      <p:sp>
        <p:nvSpPr>
          <p:cNvPr id="17" name="テキスト ボックス 16">
            <a:extLst>
              <a:ext uri="{FF2B5EF4-FFF2-40B4-BE49-F238E27FC236}">
                <a16:creationId xmlns:a16="http://schemas.microsoft.com/office/drawing/2014/main" id="{D52BB392-DCF5-1A33-0E03-1138E9750DE6}"/>
              </a:ext>
            </a:extLst>
          </p:cNvPr>
          <p:cNvSpPr txBox="1"/>
          <p:nvPr/>
        </p:nvSpPr>
        <p:spPr>
          <a:xfrm>
            <a:off x="578223" y="497541"/>
            <a:ext cx="546174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b="1">
                <a:ea typeface="ＭＳ Ｐゴシック"/>
                <a:cs typeface="Calibri"/>
              </a:rPr>
              <a:t>ランチ女子会at福岡のカフェ</a:t>
            </a:r>
            <a:endParaRPr lang="ja-JP" sz="3200" b="1">
              <a:ea typeface="ＭＳ Ｐゴシック"/>
              <a:cs typeface="Calibri"/>
            </a:endParaRPr>
          </a:p>
        </p:txBody>
      </p:sp>
      <p:sp>
        <p:nvSpPr>
          <p:cNvPr id="19" name="正方形/長方形 18">
            <a:extLst>
              <a:ext uri="{FF2B5EF4-FFF2-40B4-BE49-F238E27FC236}">
                <a16:creationId xmlns:a16="http://schemas.microsoft.com/office/drawing/2014/main" id="{DA884679-2327-F8AC-5EAD-A511EE503260}"/>
              </a:ext>
            </a:extLst>
          </p:cNvPr>
          <p:cNvSpPr/>
          <p:nvPr/>
        </p:nvSpPr>
        <p:spPr>
          <a:xfrm>
            <a:off x="1219942" y="2010693"/>
            <a:ext cx="670560" cy="1127760"/>
          </a:xfrm>
          <a:prstGeom prst="rect">
            <a:avLst/>
          </a:prstGeom>
          <a:solidFill>
            <a:srgbClr val="F4ED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20" name="グループ化 19">
            <a:extLst>
              <a:ext uri="{FF2B5EF4-FFF2-40B4-BE49-F238E27FC236}">
                <a16:creationId xmlns:a16="http://schemas.microsoft.com/office/drawing/2014/main" id="{D480977E-12BA-2555-E82E-55C078F99DFC}"/>
              </a:ext>
            </a:extLst>
          </p:cNvPr>
          <p:cNvGrpSpPr/>
          <p:nvPr/>
        </p:nvGrpSpPr>
        <p:grpSpPr>
          <a:xfrm>
            <a:off x="5184406" y="1136348"/>
            <a:ext cx="12032376" cy="6899920"/>
            <a:chOff x="4570298" y="497368"/>
            <a:chExt cx="13516428" cy="7946570"/>
          </a:xfrm>
        </p:grpSpPr>
        <p:sp>
          <p:nvSpPr>
            <p:cNvPr id="8" name="思考の吹き出し: 雲形 7">
              <a:extLst>
                <a:ext uri="{FF2B5EF4-FFF2-40B4-BE49-F238E27FC236}">
                  <a16:creationId xmlns:a16="http://schemas.microsoft.com/office/drawing/2014/main" id="{CC03C949-6E0B-A651-B99E-9F4BCE066619}"/>
                </a:ext>
              </a:extLst>
            </p:cNvPr>
            <p:cNvSpPr/>
            <p:nvPr/>
          </p:nvSpPr>
          <p:spPr>
            <a:xfrm>
              <a:off x="4570298" y="497368"/>
              <a:ext cx="13516428" cy="7946570"/>
            </a:xfrm>
            <a:prstGeom prst="cloudCallou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テキスト ボックス 12">
              <a:extLst>
                <a:ext uri="{FF2B5EF4-FFF2-40B4-BE49-F238E27FC236}">
                  <a16:creationId xmlns:a16="http://schemas.microsoft.com/office/drawing/2014/main" id="{103E7B69-8B0B-7BD2-4448-079107ED37F3}"/>
                </a:ext>
              </a:extLst>
            </p:cNvPr>
            <p:cNvSpPr txBox="1"/>
            <p:nvPr/>
          </p:nvSpPr>
          <p:spPr>
            <a:xfrm>
              <a:off x="6160246" y="3034676"/>
              <a:ext cx="11763800" cy="29420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a:ea typeface="ＭＳ Ｐゴシック"/>
                  <a:cs typeface="Calibri"/>
                </a:rPr>
                <a:t>（心の声）</a:t>
              </a:r>
              <a:endParaRPr lang="en-US" altLang="ja-JP" sz="4000">
                <a:ea typeface="ＭＳ Ｐゴシック"/>
                <a:cs typeface="Calibri"/>
              </a:endParaRPr>
            </a:p>
            <a:p>
              <a:r>
                <a:rPr lang="ja-JP" altLang="en-US" sz="4000">
                  <a:ea typeface="ＭＳ Ｐゴシック"/>
                  <a:cs typeface="Calibri"/>
                </a:rPr>
                <a:t>私も遠藤の話したいな～</a:t>
              </a:r>
              <a:endParaRPr lang="ja-JP" sz="4000">
                <a:ea typeface="ＭＳ Ｐゴシック" panose="020B0600070205080204" pitchFamily="34" charset="-128"/>
                <a:cs typeface="Calibri"/>
              </a:endParaRPr>
            </a:p>
            <a:p>
              <a:r>
                <a:rPr lang="ja-JP" altLang="en-US" sz="4000">
                  <a:ea typeface="ＭＳ Ｐゴシック"/>
                  <a:cs typeface="Calibri"/>
                </a:rPr>
                <a:t>でも興味ないだろうしな、、、</a:t>
              </a:r>
              <a:endParaRPr lang="ja-JP" sz="4000">
                <a:ea typeface="ＭＳ Ｐゴシック"/>
                <a:cs typeface="Calibri"/>
              </a:endParaRPr>
            </a:p>
            <a:p>
              <a:r>
                <a:rPr lang="ja-JP" altLang="en-US" sz="4000">
                  <a:ea typeface="ＭＳ Ｐゴシック"/>
                  <a:cs typeface="Calibri"/>
                </a:rPr>
                <a:t>キリちゃんにも相撲について知ってほしいな、、、</a:t>
              </a:r>
            </a:p>
          </p:txBody>
        </p:sp>
      </p:grpSp>
      <p:pic>
        <p:nvPicPr>
          <p:cNvPr id="7" name="図 6" descr="アイコン&#10;&#10;自動的に生成された説明">
            <a:extLst>
              <a:ext uri="{FF2B5EF4-FFF2-40B4-BE49-F238E27FC236}">
                <a16:creationId xmlns:a16="http://schemas.microsoft.com/office/drawing/2014/main" id="{76B747D2-216B-58D3-9FE3-85F35CE48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25" y="1381890"/>
            <a:ext cx="5744395" cy="7735975"/>
          </a:xfrm>
          <a:prstGeom prst="rect">
            <a:avLst/>
          </a:prstGeom>
        </p:spPr>
      </p:pic>
    </p:spTree>
    <p:extLst>
      <p:ext uri="{BB962C8B-B14F-4D97-AF65-F5344CB8AC3E}">
        <p14:creationId xmlns:p14="http://schemas.microsoft.com/office/powerpoint/2010/main" val="371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7" name="グループ化 6">
            <a:extLst>
              <a:ext uri="{FF2B5EF4-FFF2-40B4-BE49-F238E27FC236}">
                <a16:creationId xmlns:a16="http://schemas.microsoft.com/office/drawing/2014/main" id="{F0E06664-624C-0948-60AA-90A4495A95CA}"/>
              </a:ext>
            </a:extLst>
          </p:cNvPr>
          <p:cNvGrpSpPr/>
          <p:nvPr/>
        </p:nvGrpSpPr>
        <p:grpSpPr>
          <a:xfrm flipH="1">
            <a:off x="277570" y="502318"/>
            <a:ext cx="20414829" cy="5020941"/>
            <a:chOff x="1113765" y="103131"/>
            <a:chExt cx="16527276" cy="4907594"/>
          </a:xfrm>
        </p:grpSpPr>
        <p:sp>
          <p:nvSpPr>
            <p:cNvPr id="2" name="テキスト ボックス 1">
              <a:extLst>
                <a:ext uri="{FF2B5EF4-FFF2-40B4-BE49-F238E27FC236}">
                  <a16:creationId xmlns:a16="http://schemas.microsoft.com/office/drawing/2014/main" id="{128A4A4B-CA1E-6628-DEB5-A90C4AB641CF}"/>
                </a:ext>
              </a:extLst>
            </p:cNvPr>
            <p:cNvSpPr txBox="1"/>
            <p:nvPr/>
          </p:nvSpPr>
          <p:spPr>
            <a:xfrm>
              <a:off x="1113765" y="796204"/>
              <a:ext cx="14162972" cy="37603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a:latin typeface="テロップ明朝（N仕様） Bold"/>
                  <a:ea typeface="テロップ明朝（N仕様） Bold"/>
                  <a:cs typeface="Calibri"/>
                </a:rPr>
                <a:t>横からすみません！！</a:t>
              </a:r>
              <a:endParaRPr lang="ja-JP" sz="3200">
                <a:ea typeface="ＭＳ Ｐゴシック"/>
                <a:cs typeface="Calibri"/>
              </a:endParaRPr>
            </a:p>
            <a:p>
              <a:r>
                <a:rPr lang="ja-JP" altLang="en-US" sz="3200">
                  <a:latin typeface="テロップ明朝（N仕様） Bold"/>
                  <a:ea typeface="テロップ明朝（N仕様） Bold"/>
                  <a:cs typeface="Calibri"/>
                </a:rPr>
                <a:t>あなたは、</a:t>
              </a:r>
              <a:endParaRPr lang="ja-JP" sz="3200"/>
            </a:p>
            <a:p>
              <a:r>
                <a:rPr lang="ja-JP" altLang="en-US" sz="4000" b="1">
                  <a:latin typeface="テロップ明朝（N仕様） Bold"/>
                  <a:ea typeface="テロップ明朝（N仕様） Bold"/>
                  <a:cs typeface="Calibri"/>
                </a:rPr>
                <a:t>①</a:t>
              </a:r>
              <a:r>
                <a:rPr lang="ja-JP" sz="4000" b="1">
                  <a:latin typeface="テロップ明朝（N仕様） Bold"/>
                  <a:ea typeface="テロップ明朝（N仕様） Bold"/>
                  <a:cs typeface="Calibri"/>
                </a:rPr>
                <a:t>推し力士の情報が欲しい</a:t>
              </a:r>
              <a:endParaRPr lang="en-US" sz="4000" b="1">
                <a:latin typeface="テロップ明朝（N仕様） Bold"/>
                <a:ea typeface="テロップ明朝（N仕様） Bold"/>
                <a:cs typeface="Calibri"/>
              </a:endParaRPr>
            </a:p>
            <a:p>
              <a:r>
                <a:rPr lang="ja-JP" altLang="en-US" sz="4000" b="1">
                  <a:latin typeface="テロップ明朝（N仕様） Bold"/>
                  <a:ea typeface="テロップ明朝（N仕様） Bold"/>
                  <a:cs typeface="Calibri"/>
                </a:rPr>
                <a:t>➁</a:t>
              </a:r>
              <a:r>
                <a:rPr lang="ja-JP" sz="4000" b="1">
                  <a:latin typeface="テロップ明朝（N仕様） Bold"/>
                  <a:ea typeface="テロップ明朝（N仕様） Bold"/>
                  <a:cs typeface="Calibri"/>
                </a:rPr>
                <a:t>スー女（同担）と話したい</a:t>
              </a:r>
            </a:p>
            <a:p>
              <a:r>
                <a:rPr lang="ja-JP" sz="4000" b="1">
                  <a:latin typeface="テロップ明朝（N仕様） Bold"/>
                  <a:ea typeface="テロップ明朝（N仕様） Bold"/>
                  <a:cs typeface="Calibri"/>
                </a:rPr>
                <a:t>③友達にも相撲を知ってほしい</a:t>
              </a:r>
              <a:r>
                <a:rPr lang="ja-JP" altLang="en-US" sz="4000" b="1">
                  <a:latin typeface="テロップ明朝（N仕様） Bold"/>
                  <a:ea typeface="テロップ明朝（N仕様） Bold"/>
                  <a:cs typeface="Calibri"/>
                </a:rPr>
                <a:t>と思っているのですね！</a:t>
              </a:r>
              <a:endParaRPr lang="en-US" altLang="ja-JP" sz="4000" b="1">
                <a:latin typeface="テロップ明朝（N仕様） Bold"/>
                <a:ea typeface="テロップ明朝（N仕様） Bold"/>
                <a:cs typeface="Calibri"/>
              </a:endParaRPr>
            </a:p>
            <a:p>
              <a:pPr algn="l"/>
              <a:r>
                <a:rPr lang="ja-JP" altLang="en-US" sz="6000">
                  <a:latin typeface="テロップ明朝（N仕様） Bold"/>
                  <a:ea typeface="テロップ明朝（N仕様） Bold"/>
                  <a:cs typeface="Calibri"/>
                </a:rPr>
                <a:t>その悩み、私たちが解決します！！</a:t>
              </a:r>
            </a:p>
          </p:txBody>
        </p:sp>
        <p:sp>
          <p:nvSpPr>
            <p:cNvPr id="6" name="吹き出し: 円形 5">
              <a:extLst>
                <a:ext uri="{FF2B5EF4-FFF2-40B4-BE49-F238E27FC236}">
                  <a16:creationId xmlns:a16="http://schemas.microsoft.com/office/drawing/2014/main" id="{B4407F74-B485-E00E-DC18-C308AA1E0518}"/>
                </a:ext>
              </a:extLst>
            </p:cNvPr>
            <p:cNvSpPr/>
            <p:nvPr/>
          </p:nvSpPr>
          <p:spPr>
            <a:xfrm>
              <a:off x="3961328" y="103131"/>
              <a:ext cx="13679713" cy="4907594"/>
            </a:xfrm>
            <a:prstGeom prst="wedgeEllipseCallout">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ja-JP" altLang="en-US"/>
            </a:p>
          </p:txBody>
        </p:sp>
      </p:grpSp>
      <p:grpSp>
        <p:nvGrpSpPr>
          <p:cNvPr id="11" name="グループ化 10">
            <a:extLst>
              <a:ext uri="{FF2B5EF4-FFF2-40B4-BE49-F238E27FC236}">
                <a16:creationId xmlns:a16="http://schemas.microsoft.com/office/drawing/2014/main" id="{6319798D-BAEC-1769-42F1-88F311A8E2CF}"/>
              </a:ext>
            </a:extLst>
          </p:cNvPr>
          <p:cNvGrpSpPr/>
          <p:nvPr/>
        </p:nvGrpSpPr>
        <p:grpSpPr>
          <a:xfrm>
            <a:off x="647335" y="6668568"/>
            <a:ext cx="9485278" cy="3251946"/>
            <a:chOff x="399685" y="4973118"/>
            <a:chExt cx="12457452" cy="4642596"/>
          </a:xfrm>
        </p:grpSpPr>
        <p:pic>
          <p:nvPicPr>
            <p:cNvPr id="8" name="図 7" descr="挿絵 が含まれている画像&#10;&#10;自動的に生成された説明">
              <a:extLst>
                <a:ext uri="{FF2B5EF4-FFF2-40B4-BE49-F238E27FC236}">
                  <a16:creationId xmlns:a16="http://schemas.microsoft.com/office/drawing/2014/main" id="{87B920C7-AFA4-39AC-EE09-203CE8031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685" y="4973118"/>
              <a:ext cx="4165949" cy="4642596"/>
            </a:xfrm>
            <a:prstGeom prst="rect">
              <a:avLst/>
            </a:prstGeom>
          </p:spPr>
        </p:pic>
        <p:sp>
          <p:nvSpPr>
            <p:cNvPr id="9" name="吹き出し: 円形 8">
              <a:extLst>
                <a:ext uri="{FF2B5EF4-FFF2-40B4-BE49-F238E27FC236}">
                  <a16:creationId xmlns:a16="http://schemas.microsoft.com/office/drawing/2014/main" id="{12CF5158-EABC-FA15-B7BA-6601100CE344}"/>
                </a:ext>
              </a:extLst>
            </p:cNvPr>
            <p:cNvSpPr/>
            <p:nvPr/>
          </p:nvSpPr>
          <p:spPr>
            <a:xfrm>
              <a:off x="4567464" y="6731000"/>
              <a:ext cx="6132285" cy="1814285"/>
            </a:xfrm>
            <a:prstGeom prst="wedgeEllipseCallou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テキスト ボックス 9">
              <a:extLst>
                <a:ext uri="{FF2B5EF4-FFF2-40B4-BE49-F238E27FC236}">
                  <a16:creationId xmlns:a16="http://schemas.microsoft.com/office/drawing/2014/main" id="{DA46336B-9EA2-2036-88D1-9537676667B1}"/>
                </a:ext>
              </a:extLst>
            </p:cNvPr>
            <p:cNvSpPr txBox="1"/>
            <p:nvPr/>
          </p:nvSpPr>
          <p:spPr>
            <a:xfrm>
              <a:off x="5426941" y="7285261"/>
              <a:ext cx="7430196" cy="10106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a:ea typeface="ＭＳ Ｐゴシック"/>
                  <a:cs typeface="Calibri"/>
                </a:rPr>
                <a:t>うれしい！！！</a:t>
              </a:r>
              <a:endParaRPr lang="ja-JP" altLang="en-US" sz="4000"/>
            </a:p>
          </p:txBody>
        </p:sp>
      </p:grpSp>
      <p:sp>
        <p:nvSpPr>
          <p:cNvPr id="3" name="テキスト ボックス 2">
            <a:extLst>
              <a:ext uri="{FF2B5EF4-FFF2-40B4-BE49-F238E27FC236}">
                <a16:creationId xmlns:a16="http://schemas.microsoft.com/office/drawing/2014/main" id="{27C2EB2E-F7A6-8250-A729-80DEE486EFBC}"/>
              </a:ext>
            </a:extLst>
          </p:cNvPr>
          <p:cNvSpPr txBox="1"/>
          <p:nvPr/>
        </p:nvSpPr>
        <p:spPr>
          <a:xfrm>
            <a:off x="2877271" y="5689276"/>
            <a:ext cx="883224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latin typeface="テロップ明朝（N仕様）"/>
                <a:ea typeface="テロップ明朝（N仕様）"/>
                <a:cs typeface="Calibri"/>
              </a:rPr>
              <a:t>※同担とは：同じ人を推しているファン</a:t>
            </a:r>
            <a:endParaRPr lang="ja-JP" altLang="en-US" sz="3200">
              <a:latin typeface="テロップ明朝（N仕様）"/>
              <a:ea typeface="テロップ明朝（N仕様）"/>
            </a:endParaRPr>
          </a:p>
        </p:txBody>
      </p:sp>
      <p:pic>
        <p:nvPicPr>
          <p:cNvPr id="12" name="図 11" descr="アイコン&#10;&#10;自動的に生成された説明">
            <a:extLst>
              <a:ext uri="{FF2B5EF4-FFF2-40B4-BE49-F238E27FC236}">
                <a16:creationId xmlns:a16="http://schemas.microsoft.com/office/drawing/2014/main" id="{DA4117DE-CD29-D43B-C286-9339E707A0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59451" y="5004438"/>
            <a:ext cx="3831436" cy="5289313"/>
          </a:xfrm>
          <a:prstGeom prst="rect">
            <a:avLst/>
          </a:prstGeom>
        </p:spPr>
      </p:pic>
    </p:spTree>
    <p:extLst>
      <p:ext uri="{BB962C8B-B14F-4D97-AF65-F5344CB8AC3E}">
        <p14:creationId xmlns:p14="http://schemas.microsoft.com/office/powerpoint/2010/main" val="2941828505"/>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C7B068A-F4C8-7A09-1481-301972F605F2}"/>
              </a:ext>
            </a:extLst>
          </p:cNvPr>
          <p:cNvPicPr>
            <a:picLocks noChangeAspect="1"/>
          </p:cNvPicPr>
          <p:nvPr/>
        </p:nvPicPr>
        <p:blipFill>
          <a:blip r:embed="rId3"/>
          <a:stretch>
            <a:fillRect/>
          </a:stretch>
        </p:blipFill>
        <p:spPr>
          <a:xfrm>
            <a:off x="5752948" y="-108761"/>
            <a:ext cx="6778946" cy="10286135"/>
          </a:xfrm>
          <a:prstGeom prst="rect">
            <a:avLst/>
          </a:prstGeom>
        </p:spPr>
      </p:pic>
      <p:grpSp>
        <p:nvGrpSpPr>
          <p:cNvPr id="29" name="グループ化 28">
            <a:extLst>
              <a:ext uri="{FF2B5EF4-FFF2-40B4-BE49-F238E27FC236}">
                <a16:creationId xmlns:a16="http://schemas.microsoft.com/office/drawing/2014/main" id="{BCADF437-F1B2-6143-70A9-BF499CAAE114}"/>
              </a:ext>
            </a:extLst>
          </p:cNvPr>
          <p:cNvGrpSpPr/>
          <p:nvPr/>
        </p:nvGrpSpPr>
        <p:grpSpPr>
          <a:xfrm>
            <a:off x="10726983" y="1651338"/>
            <a:ext cx="5410291" cy="539919"/>
            <a:chOff x="10600612" y="9487567"/>
            <a:chExt cx="5410291" cy="539919"/>
          </a:xfrm>
        </p:grpSpPr>
        <p:sp>
          <p:nvSpPr>
            <p:cNvPr id="31" name="テキスト ボックス 30">
              <a:extLst>
                <a:ext uri="{FF2B5EF4-FFF2-40B4-BE49-F238E27FC236}">
                  <a16:creationId xmlns:a16="http://schemas.microsoft.com/office/drawing/2014/main" id="{F34AA3E2-5A11-DC13-C4DB-AB237337F8CE}"/>
                </a:ext>
              </a:extLst>
            </p:cNvPr>
            <p:cNvSpPr txBox="1"/>
            <p:nvPr/>
          </p:nvSpPr>
          <p:spPr>
            <a:xfrm>
              <a:off x="12518404" y="9487567"/>
              <a:ext cx="34924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latin typeface="テロップ明朝（N仕様） Bold"/>
                  <a:ea typeface="テロップ明朝（N仕様） Bold"/>
                  <a:cs typeface="Calibri"/>
                </a:rPr>
                <a:t>ID</a:t>
              </a:r>
            </a:p>
          </p:txBody>
        </p:sp>
        <p:sp>
          <p:nvSpPr>
            <p:cNvPr id="30" name="矢印: 左 29">
              <a:extLst>
                <a:ext uri="{FF2B5EF4-FFF2-40B4-BE49-F238E27FC236}">
                  <a16:creationId xmlns:a16="http://schemas.microsoft.com/office/drawing/2014/main" id="{C3BD949B-9CB0-BCC3-8A36-4873555A4880}"/>
                </a:ext>
              </a:extLst>
            </p:cNvPr>
            <p:cNvSpPr/>
            <p:nvPr/>
          </p:nvSpPr>
          <p:spPr>
            <a:xfrm>
              <a:off x="10600612" y="9539522"/>
              <a:ext cx="1498531" cy="48796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b="1">
                <a:latin typeface="テロップ明朝（N仕様） Bold"/>
                <a:ea typeface="テロップ明朝（N仕様） Bold"/>
              </a:endParaRPr>
            </a:p>
          </p:txBody>
        </p:sp>
      </p:grpSp>
      <p:grpSp>
        <p:nvGrpSpPr>
          <p:cNvPr id="32" name="グループ化 31">
            <a:extLst>
              <a:ext uri="{FF2B5EF4-FFF2-40B4-BE49-F238E27FC236}">
                <a16:creationId xmlns:a16="http://schemas.microsoft.com/office/drawing/2014/main" id="{34710123-B866-1D73-1D62-DE65E55913E7}"/>
              </a:ext>
            </a:extLst>
          </p:cNvPr>
          <p:cNvGrpSpPr/>
          <p:nvPr/>
        </p:nvGrpSpPr>
        <p:grpSpPr>
          <a:xfrm>
            <a:off x="10726983" y="2164201"/>
            <a:ext cx="5306382" cy="523220"/>
            <a:chOff x="10704521" y="9487567"/>
            <a:chExt cx="5306382" cy="523220"/>
          </a:xfrm>
        </p:grpSpPr>
        <p:sp>
          <p:nvSpPr>
            <p:cNvPr id="33" name="矢印: 左 32">
              <a:extLst>
                <a:ext uri="{FF2B5EF4-FFF2-40B4-BE49-F238E27FC236}">
                  <a16:creationId xmlns:a16="http://schemas.microsoft.com/office/drawing/2014/main" id="{B164DF67-FD32-D3CC-0223-F0E68E6AEBB7}"/>
                </a:ext>
              </a:extLst>
            </p:cNvPr>
            <p:cNvSpPr/>
            <p:nvPr/>
          </p:nvSpPr>
          <p:spPr>
            <a:xfrm>
              <a:off x="10704521" y="9487567"/>
              <a:ext cx="1498531" cy="48796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b="1">
                <a:latin typeface="テロップ明朝（N仕様） Bold"/>
                <a:ea typeface="テロップ明朝（N仕様） Bold"/>
              </a:endParaRPr>
            </a:p>
          </p:txBody>
        </p:sp>
        <p:sp>
          <p:nvSpPr>
            <p:cNvPr id="34" name="テキスト ボックス 33">
              <a:extLst>
                <a:ext uri="{FF2B5EF4-FFF2-40B4-BE49-F238E27FC236}">
                  <a16:creationId xmlns:a16="http://schemas.microsoft.com/office/drawing/2014/main" id="{B7EBB2D4-FB4E-6490-B36A-A9CCA178162E}"/>
                </a:ext>
              </a:extLst>
            </p:cNvPr>
            <p:cNvSpPr txBox="1"/>
            <p:nvPr/>
          </p:nvSpPr>
          <p:spPr>
            <a:xfrm>
              <a:off x="12518404" y="9487567"/>
              <a:ext cx="34924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latin typeface="テロップ明朝（N仕様） Bold"/>
                  <a:ea typeface="テロップ明朝（N仕様） Bold"/>
                  <a:cs typeface="Calibri"/>
                </a:rPr>
                <a:t>パスワード</a:t>
              </a:r>
            </a:p>
          </p:txBody>
        </p:sp>
      </p:grpSp>
      <p:grpSp>
        <p:nvGrpSpPr>
          <p:cNvPr id="35" name="グループ化 34">
            <a:extLst>
              <a:ext uri="{FF2B5EF4-FFF2-40B4-BE49-F238E27FC236}">
                <a16:creationId xmlns:a16="http://schemas.microsoft.com/office/drawing/2014/main" id="{F39DFD4C-CF8A-F8EB-CF9E-FA391DA5D621}"/>
              </a:ext>
            </a:extLst>
          </p:cNvPr>
          <p:cNvGrpSpPr/>
          <p:nvPr/>
        </p:nvGrpSpPr>
        <p:grpSpPr>
          <a:xfrm>
            <a:off x="10731363" y="3063964"/>
            <a:ext cx="5988327" cy="1026785"/>
            <a:chOff x="10704522" y="9487566"/>
            <a:chExt cx="4994089" cy="1026785"/>
          </a:xfrm>
        </p:grpSpPr>
        <p:sp>
          <p:nvSpPr>
            <p:cNvPr id="36" name="矢印: 左 35">
              <a:extLst>
                <a:ext uri="{FF2B5EF4-FFF2-40B4-BE49-F238E27FC236}">
                  <a16:creationId xmlns:a16="http://schemas.microsoft.com/office/drawing/2014/main" id="{60ACEAAB-16D1-1797-FB23-B41D98A0FF5C}"/>
                </a:ext>
              </a:extLst>
            </p:cNvPr>
            <p:cNvSpPr/>
            <p:nvPr/>
          </p:nvSpPr>
          <p:spPr>
            <a:xfrm>
              <a:off x="10704522" y="9487566"/>
              <a:ext cx="1246079" cy="503835"/>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b="1">
                <a:latin typeface="テロップ明朝（N仕様） Bold"/>
                <a:ea typeface="テロップ明朝（N仕様） Bold"/>
              </a:endParaRPr>
            </a:p>
          </p:txBody>
        </p:sp>
        <p:sp>
          <p:nvSpPr>
            <p:cNvPr id="37" name="テキスト ボックス 36">
              <a:extLst>
                <a:ext uri="{FF2B5EF4-FFF2-40B4-BE49-F238E27FC236}">
                  <a16:creationId xmlns:a16="http://schemas.microsoft.com/office/drawing/2014/main" id="{D8BBC149-C2A4-AA4E-ADFB-A7CFB7E8C7F6}"/>
                </a:ext>
              </a:extLst>
            </p:cNvPr>
            <p:cNvSpPr txBox="1"/>
            <p:nvPr/>
          </p:nvSpPr>
          <p:spPr>
            <a:xfrm>
              <a:off x="12206112" y="9560244"/>
              <a:ext cx="349249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latin typeface="テロップ明朝（N仕様） Bold"/>
                  <a:ea typeface="テロップ明朝（N仕様） Bold"/>
                  <a:cs typeface="Calibri"/>
                </a:rPr>
                <a:t>パスワード（確認用）</a:t>
              </a:r>
            </a:p>
          </p:txBody>
        </p:sp>
      </p:grpSp>
      <p:grpSp>
        <p:nvGrpSpPr>
          <p:cNvPr id="38" name="グループ化 37">
            <a:extLst>
              <a:ext uri="{FF2B5EF4-FFF2-40B4-BE49-F238E27FC236}">
                <a16:creationId xmlns:a16="http://schemas.microsoft.com/office/drawing/2014/main" id="{EB0E5808-3BAF-2636-D3E1-C8FDF285A284}"/>
              </a:ext>
            </a:extLst>
          </p:cNvPr>
          <p:cNvGrpSpPr/>
          <p:nvPr/>
        </p:nvGrpSpPr>
        <p:grpSpPr>
          <a:xfrm>
            <a:off x="10726983" y="3859213"/>
            <a:ext cx="5306382" cy="523220"/>
            <a:chOff x="10704521" y="9487567"/>
            <a:chExt cx="5306382" cy="523220"/>
          </a:xfrm>
        </p:grpSpPr>
        <p:sp>
          <p:nvSpPr>
            <p:cNvPr id="39" name="矢印: 左 38">
              <a:extLst>
                <a:ext uri="{FF2B5EF4-FFF2-40B4-BE49-F238E27FC236}">
                  <a16:creationId xmlns:a16="http://schemas.microsoft.com/office/drawing/2014/main" id="{1A5900AA-44F7-C016-8E3A-8CB6BA84BE33}"/>
                </a:ext>
              </a:extLst>
            </p:cNvPr>
            <p:cNvSpPr/>
            <p:nvPr/>
          </p:nvSpPr>
          <p:spPr>
            <a:xfrm>
              <a:off x="10704521" y="9487567"/>
              <a:ext cx="1498531" cy="48796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b="1">
                <a:latin typeface="テロップ明朝（N仕様） Bold"/>
                <a:ea typeface="テロップ明朝（N仕様） Bold"/>
              </a:endParaRPr>
            </a:p>
          </p:txBody>
        </p:sp>
        <p:sp>
          <p:nvSpPr>
            <p:cNvPr id="40" name="テキスト ボックス 39">
              <a:extLst>
                <a:ext uri="{FF2B5EF4-FFF2-40B4-BE49-F238E27FC236}">
                  <a16:creationId xmlns:a16="http://schemas.microsoft.com/office/drawing/2014/main" id="{F5936266-7BE4-30E7-D8B3-220B0B184464}"/>
                </a:ext>
              </a:extLst>
            </p:cNvPr>
            <p:cNvSpPr txBox="1"/>
            <p:nvPr/>
          </p:nvSpPr>
          <p:spPr>
            <a:xfrm>
              <a:off x="12518404" y="9487567"/>
              <a:ext cx="34924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latin typeface="テロップ明朝（N仕様） Bold"/>
                  <a:ea typeface="テロップ明朝（N仕様） Bold"/>
                  <a:cs typeface="Calibri"/>
                </a:rPr>
                <a:t>秘密の質問</a:t>
              </a:r>
            </a:p>
          </p:txBody>
        </p:sp>
      </p:grpSp>
      <p:grpSp>
        <p:nvGrpSpPr>
          <p:cNvPr id="4" name="グループ化 3">
            <a:extLst>
              <a:ext uri="{FF2B5EF4-FFF2-40B4-BE49-F238E27FC236}">
                <a16:creationId xmlns:a16="http://schemas.microsoft.com/office/drawing/2014/main" id="{8A335461-E2BD-9375-DBD1-E2E8F25614C0}"/>
              </a:ext>
            </a:extLst>
          </p:cNvPr>
          <p:cNvGrpSpPr/>
          <p:nvPr/>
        </p:nvGrpSpPr>
        <p:grpSpPr>
          <a:xfrm>
            <a:off x="10726983" y="4624837"/>
            <a:ext cx="5410291" cy="539919"/>
            <a:chOff x="10600612" y="9487567"/>
            <a:chExt cx="5410291" cy="539919"/>
          </a:xfrm>
        </p:grpSpPr>
        <p:sp>
          <p:nvSpPr>
            <p:cNvPr id="6" name="テキスト ボックス 5">
              <a:extLst>
                <a:ext uri="{FF2B5EF4-FFF2-40B4-BE49-F238E27FC236}">
                  <a16:creationId xmlns:a16="http://schemas.microsoft.com/office/drawing/2014/main" id="{29FA6E19-E659-0279-5F91-6E2471569F9E}"/>
                </a:ext>
              </a:extLst>
            </p:cNvPr>
            <p:cNvSpPr txBox="1"/>
            <p:nvPr/>
          </p:nvSpPr>
          <p:spPr>
            <a:xfrm>
              <a:off x="12518404" y="9487567"/>
              <a:ext cx="34924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latin typeface="テロップ明朝（N仕様） Bold"/>
                  <a:ea typeface="テロップ明朝（N仕様） Bold"/>
                  <a:cs typeface="Calibri"/>
                </a:rPr>
                <a:t>ユーザーネーム</a:t>
              </a:r>
            </a:p>
          </p:txBody>
        </p:sp>
        <p:sp>
          <p:nvSpPr>
            <p:cNvPr id="7" name="矢印: 左 6">
              <a:extLst>
                <a:ext uri="{FF2B5EF4-FFF2-40B4-BE49-F238E27FC236}">
                  <a16:creationId xmlns:a16="http://schemas.microsoft.com/office/drawing/2014/main" id="{96AA3C58-3444-AC6A-C4CF-BDE15060F93E}"/>
                </a:ext>
              </a:extLst>
            </p:cNvPr>
            <p:cNvSpPr/>
            <p:nvPr/>
          </p:nvSpPr>
          <p:spPr>
            <a:xfrm>
              <a:off x="10600612" y="9539522"/>
              <a:ext cx="1498531" cy="48796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b="1">
                <a:latin typeface="テロップ明朝（N仕様） Bold"/>
                <a:ea typeface="テロップ明朝（N仕様） Bold"/>
              </a:endParaRPr>
            </a:p>
          </p:txBody>
        </p:sp>
      </p:grpSp>
      <p:grpSp>
        <p:nvGrpSpPr>
          <p:cNvPr id="20" name="グループ化 19">
            <a:extLst>
              <a:ext uri="{FF2B5EF4-FFF2-40B4-BE49-F238E27FC236}">
                <a16:creationId xmlns:a16="http://schemas.microsoft.com/office/drawing/2014/main" id="{52F14C8B-2269-63A2-2303-1D153262D63A}"/>
              </a:ext>
            </a:extLst>
          </p:cNvPr>
          <p:cNvGrpSpPr/>
          <p:nvPr/>
        </p:nvGrpSpPr>
        <p:grpSpPr>
          <a:xfrm>
            <a:off x="10726983" y="5498098"/>
            <a:ext cx="5306382" cy="523220"/>
            <a:chOff x="10704521" y="9487567"/>
            <a:chExt cx="5306382" cy="523220"/>
          </a:xfrm>
        </p:grpSpPr>
        <p:sp>
          <p:nvSpPr>
            <p:cNvPr id="22" name="矢印: 左 21">
              <a:extLst>
                <a:ext uri="{FF2B5EF4-FFF2-40B4-BE49-F238E27FC236}">
                  <a16:creationId xmlns:a16="http://schemas.microsoft.com/office/drawing/2014/main" id="{BF8A32B1-89F3-343C-1419-78D170DF52CE}"/>
                </a:ext>
              </a:extLst>
            </p:cNvPr>
            <p:cNvSpPr/>
            <p:nvPr/>
          </p:nvSpPr>
          <p:spPr>
            <a:xfrm>
              <a:off x="10704521" y="9487567"/>
              <a:ext cx="1498531" cy="48796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b="1">
                <a:latin typeface="テロップ明朝（N仕様） Bold"/>
                <a:ea typeface="テロップ明朝（N仕様） Bold"/>
              </a:endParaRPr>
            </a:p>
          </p:txBody>
        </p:sp>
        <p:sp>
          <p:nvSpPr>
            <p:cNvPr id="24" name="テキスト ボックス 23">
              <a:extLst>
                <a:ext uri="{FF2B5EF4-FFF2-40B4-BE49-F238E27FC236}">
                  <a16:creationId xmlns:a16="http://schemas.microsoft.com/office/drawing/2014/main" id="{8F13E527-D5F2-005D-3A0E-2F1FA72DF30D}"/>
                </a:ext>
              </a:extLst>
            </p:cNvPr>
            <p:cNvSpPr txBox="1"/>
            <p:nvPr/>
          </p:nvSpPr>
          <p:spPr>
            <a:xfrm>
              <a:off x="12518404" y="9487567"/>
              <a:ext cx="34924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latin typeface="テロップ明朝（N仕様） Bold"/>
                  <a:ea typeface="テロップ明朝（N仕様） Bold"/>
                  <a:cs typeface="Calibri"/>
                </a:rPr>
                <a:t>推し力士</a:t>
              </a:r>
              <a:endParaRPr lang="en-US" altLang="ja-JP" sz="2800" b="1">
                <a:latin typeface="テロップ明朝（N仕様） Bold"/>
                <a:ea typeface="テロップ明朝（N仕様） Bold"/>
                <a:cs typeface="Calibri"/>
              </a:endParaRPr>
            </a:p>
          </p:txBody>
        </p:sp>
      </p:grpSp>
      <p:grpSp>
        <p:nvGrpSpPr>
          <p:cNvPr id="11" name="グループ化 10">
            <a:extLst>
              <a:ext uri="{FF2B5EF4-FFF2-40B4-BE49-F238E27FC236}">
                <a16:creationId xmlns:a16="http://schemas.microsoft.com/office/drawing/2014/main" id="{27A2F991-1194-C41D-D63D-05BC3DBEC410}"/>
              </a:ext>
            </a:extLst>
          </p:cNvPr>
          <p:cNvGrpSpPr/>
          <p:nvPr/>
        </p:nvGrpSpPr>
        <p:grpSpPr>
          <a:xfrm>
            <a:off x="10726982" y="7393840"/>
            <a:ext cx="5311245" cy="523220"/>
            <a:chOff x="11890764" y="9102600"/>
            <a:chExt cx="5311245" cy="523220"/>
          </a:xfrm>
        </p:grpSpPr>
        <p:sp>
          <p:nvSpPr>
            <p:cNvPr id="12" name="矢印: 左 11">
              <a:extLst>
                <a:ext uri="{FF2B5EF4-FFF2-40B4-BE49-F238E27FC236}">
                  <a16:creationId xmlns:a16="http://schemas.microsoft.com/office/drawing/2014/main" id="{A23BA792-7BD3-58EC-DC4F-9DF9074842ED}"/>
                </a:ext>
              </a:extLst>
            </p:cNvPr>
            <p:cNvSpPr/>
            <p:nvPr/>
          </p:nvSpPr>
          <p:spPr>
            <a:xfrm>
              <a:off x="11890764" y="9122239"/>
              <a:ext cx="1498531" cy="48796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b="1">
                <a:latin typeface="テロップ明朝（N仕様） Bold"/>
                <a:ea typeface="テロップ明朝（N仕様） Bold"/>
              </a:endParaRPr>
            </a:p>
          </p:txBody>
        </p:sp>
        <p:sp>
          <p:nvSpPr>
            <p:cNvPr id="8" name="テキスト ボックス 7">
              <a:extLst>
                <a:ext uri="{FF2B5EF4-FFF2-40B4-BE49-F238E27FC236}">
                  <a16:creationId xmlns:a16="http://schemas.microsoft.com/office/drawing/2014/main" id="{64D0DA5F-484C-25D2-C018-CF2782B301CE}"/>
                </a:ext>
              </a:extLst>
            </p:cNvPr>
            <p:cNvSpPr txBox="1"/>
            <p:nvPr/>
          </p:nvSpPr>
          <p:spPr>
            <a:xfrm>
              <a:off x="13709510" y="9102600"/>
              <a:ext cx="34924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latin typeface="テロップ明朝（N仕様） Bold"/>
                  <a:ea typeface="テロップ明朝（N仕様） Bold"/>
                  <a:cs typeface="Calibri"/>
                </a:rPr>
                <a:t>アイコン</a:t>
              </a:r>
              <a:endParaRPr lang="ja-JP" altLang="en-US" sz="2800" b="1">
                <a:latin typeface="テロップ明朝（N仕様） Bold"/>
                <a:ea typeface="テロップ明朝（N仕様） Bold"/>
              </a:endParaRPr>
            </a:p>
          </p:txBody>
        </p:sp>
      </p:grpSp>
      <p:grpSp>
        <p:nvGrpSpPr>
          <p:cNvPr id="15" name="グループ化 14">
            <a:extLst>
              <a:ext uri="{FF2B5EF4-FFF2-40B4-BE49-F238E27FC236}">
                <a16:creationId xmlns:a16="http://schemas.microsoft.com/office/drawing/2014/main" id="{09048CE0-1284-46CF-4FD2-50526C819FFE}"/>
              </a:ext>
            </a:extLst>
          </p:cNvPr>
          <p:cNvGrpSpPr/>
          <p:nvPr/>
        </p:nvGrpSpPr>
        <p:grpSpPr>
          <a:xfrm>
            <a:off x="10726983" y="6255496"/>
            <a:ext cx="5306382" cy="523220"/>
            <a:chOff x="10704521" y="9487567"/>
            <a:chExt cx="5306382" cy="523220"/>
          </a:xfrm>
        </p:grpSpPr>
        <p:sp>
          <p:nvSpPr>
            <p:cNvPr id="17" name="矢印: 左 16">
              <a:extLst>
                <a:ext uri="{FF2B5EF4-FFF2-40B4-BE49-F238E27FC236}">
                  <a16:creationId xmlns:a16="http://schemas.microsoft.com/office/drawing/2014/main" id="{DDD9EC58-4ADF-9C0B-858C-02BB7C9E9A45}"/>
                </a:ext>
              </a:extLst>
            </p:cNvPr>
            <p:cNvSpPr/>
            <p:nvPr/>
          </p:nvSpPr>
          <p:spPr>
            <a:xfrm>
              <a:off x="10704521" y="9487567"/>
              <a:ext cx="1498531" cy="48796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b="1">
                <a:latin typeface="テロップ明朝（N仕様） Bold"/>
                <a:ea typeface="テロップ明朝（N仕様） Bold"/>
              </a:endParaRPr>
            </a:p>
          </p:txBody>
        </p:sp>
        <p:sp>
          <p:nvSpPr>
            <p:cNvPr id="19" name="テキスト ボックス 18">
              <a:extLst>
                <a:ext uri="{FF2B5EF4-FFF2-40B4-BE49-F238E27FC236}">
                  <a16:creationId xmlns:a16="http://schemas.microsoft.com/office/drawing/2014/main" id="{2634B60C-41EA-CF25-6F26-A74CC04D40E3}"/>
                </a:ext>
              </a:extLst>
            </p:cNvPr>
            <p:cNvSpPr txBox="1"/>
            <p:nvPr/>
          </p:nvSpPr>
          <p:spPr>
            <a:xfrm>
              <a:off x="12518404" y="9487567"/>
              <a:ext cx="34924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latin typeface="テロップ明朝（N仕様） Bold"/>
                  <a:ea typeface="テロップ明朝（N仕様） Bold"/>
                  <a:cs typeface="Calibri"/>
                </a:rPr>
                <a:t>メッセージ</a:t>
              </a:r>
            </a:p>
          </p:txBody>
        </p:sp>
      </p:grpSp>
      <p:grpSp>
        <p:nvGrpSpPr>
          <p:cNvPr id="14" name="グループ化 13">
            <a:extLst>
              <a:ext uri="{FF2B5EF4-FFF2-40B4-BE49-F238E27FC236}">
                <a16:creationId xmlns:a16="http://schemas.microsoft.com/office/drawing/2014/main" id="{851D93F0-530D-1526-198B-9632B4A0EE73}"/>
              </a:ext>
            </a:extLst>
          </p:cNvPr>
          <p:cNvGrpSpPr/>
          <p:nvPr/>
        </p:nvGrpSpPr>
        <p:grpSpPr>
          <a:xfrm>
            <a:off x="10726983" y="9052364"/>
            <a:ext cx="5306382" cy="523220"/>
            <a:chOff x="10704521" y="9487567"/>
            <a:chExt cx="5306382" cy="523220"/>
          </a:xfrm>
        </p:grpSpPr>
        <p:sp>
          <p:nvSpPr>
            <p:cNvPr id="16" name="矢印: 左 15">
              <a:extLst>
                <a:ext uri="{FF2B5EF4-FFF2-40B4-BE49-F238E27FC236}">
                  <a16:creationId xmlns:a16="http://schemas.microsoft.com/office/drawing/2014/main" id="{BBDA9C3A-21CD-80CC-0414-7AEEA70D79DC}"/>
                </a:ext>
              </a:extLst>
            </p:cNvPr>
            <p:cNvSpPr/>
            <p:nvPr/>
          </p:nvSpPr>
          <p:spPr>
            <a:xfrm>
              <a:off x="10704521" y="9487567"/>
              <a:ext cx="1498531" cy="48796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b="1">
                <a:latin typeface="テロップ明朝（N仕様） Bold"/>
                <a:ea typeface="テロップ明朝（N仕様） Bold"/>
              </a:endParaRPr>
            </a:p>
          </p:txBody>
        </p:sp>
        <p:sp>
          <p:nvSpPr>
            <p:cNvPr id="18" name="テキスト ボックス 17">
              <a:extLst>
                <a:ext uri="{FF2B5EF4-FFF2-40B4-BE49-F238E27FC236}">
                  <a16:creationId xmlns:a16="http://schemas.microsoft.com/office/drawing/2014/main" id="{7E032519-C224-9AAD-8E08-F1CB38AC36FB}"/>
                </a:ext>
              </a:extLst>
            </p:cNvPr>
            <p:cNvSpPr txBox="1"/>
            <p:nvPr/>
          </p:nvSpPr>
          <p:spPr>
            <a:xfrm>
              <a:off x="12518404" y="9487567"/>
              <a:ext cx="34924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b="1">
                  <a:latin typeface="テロップ明朝（N仕様） Bold"/>
                  <a:ea typeface="テロップ明朝（N仕様） Bold"/>
                  <a:cs typeface="Calibri"/>
                </a:rPr>
                <a:t>入門（登録ボタン）</a:t>
              </a:r>
              <a:endParaRPr lang="ja-JP" altLang="en-US" sz="2800" b="1">
                <a:latin typeface="テロップ明朝（N仕様） Bold"/>
                <a:ea typeface="テロップ明朝（N仕様） Bold"/>
              </a:endParaRPr>
            </a:p>
          </p:txBody>
        </p:sp>
      </p:grpSp>
      <p:pic>
        <p:nvPicPr>
          <p:cNvPr id="21" name="図 20" descr="アイコン&#10;&#10;自動的に生成された説明">
            <a:extLst>
              <a:ext uri="{FF2B5EF4-FFF2-40B4-BE49-F238E27FC236}">
                <a16:creationId xmlns:a16="http://schemas.microsoft.com/office/drawing/2014/main" id="{F09884AB-54CF-DEEE-0ECD-36D289F99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6165" y="3426009"/>
            <a:ext cx="3831436" cy="5289313"/>
          </a:xfrm>
          <a:prstGeom prst="rect">
            <a:avLst/>
          </a:prstGeom>
        </p:spPr>
      </p:pic>
    </p:spTree>
    <p:extLst>
      <p:ext uri="{BB962C8B-B14F-4D97-AF65-F5344CB8AC3E}">
        <p14:creationId xmlns:p14="http://schemas.microsoft.com/office/powerpoint/2010/main" val="2954767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76C4F9A1-3E41-0E9A-23A4-302984CE1E1E}"/>
              </a:ext>
            </a:extLst>
          </p:cNvPr>
          <p:cNvSpPr txBox="1"/>
          <p:nvPr/>
        </p:nvSpPr>
        <p:spPr>
          <a:xfrm>
            <a:off x="13142686" y="409847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a:ea typeface="Calibri"/>
                <a:cs typeface="Calibri"/>
              </a:rPr>
              <a:t>​</a:t>
            </a:r>
            <a:endParaRPr lang="en-US" altLang="ja-JP"/>
          </a:p>
        </p:txBody>
      </p:sp>
      <p:pic>
        <p:nvPicPr>
          <p:cNvPr id="5" name="図 4" descr="グラフィカル ユーザー インターフェイス, テキスト&#10;&#10;説明は自動で生成されたものです">
            <a:extLst>
              <a:ext uri="{FF2B5EF4-FFF2-40B4-BE49-F238E27FC236}">
                <a16:creationId xmlns:a16="http://schemas.microsoft.com/office/drawing/2014/main" id="{EB82310C-84BC-06E4-7CD2-6FBD845DDABD}"/>
              </a:ext>
            </a:extLst>
          </p:cNvPr>
          <p:cNvPicPr>
            <a:picLocks noChangeAspect="1"/>
          </p:cNvPicPr>
          <p:nvPr/>
        </p:nvPicPr>
        <p:blipFill>
          <a:blip r:embed="rId4"/>
          <a:stretch>
            <a:fillRect/>
          </a:stretch>
        </p:blipFill>
        <p:spPr>
          <a:xfrm>
            <a:off x="6217821" y="12466"/>
            <a:ext cx="5852358" cy="10274534"/>
          </a:xfrm>
          <a:prstGeom prst="rect">
            <a:avLst/>
          </a:prstGeom>
        </p:spPr>
      </p:pic>
      <p:sp>
        <p:nvSpPr>
          <p:cNvPr id="12" name="矢印: 左 11">
            <a:extLst>
              <a:ext uri="{FF2B5EF4-FFF2-40B4-BE49-F238E27FC236}">
                <a16:creationId xmlns:a16="http://schemas.microsoft.com/office/drawing/2014/main" id="{7F175E72-1940-939C-EB30-D8CF0B323483}"/>
              </a:ext>
            </a:extLst>
          </p:cNvPr>
          <p:cNvSpPr/>
          <p:nvPr/>
        </p:nvSpPr>
        <p:spPr>
          <a:xfrm rot="10800000">
            <a:off x="5145314" y="9507985"/>
            <a:ext cx="1498531" cy="48796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6" name="図 5" descr="アイコン&#10;&#10;自動的に生成された説明">
            <a:extLst>
              <a:ext uri="{FF2B5EF4-FFF2-40B4-BE49-F238E27FC236}">
                <a16:creationId xmlns:a16="http://schemas.microsoft.com/office/drawing/2014/main" id="{3B116ABE-B092-5017-6186-F89EFCFE88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524" y="3382877"/>
            <a:ext cx="3831436" cy="5289313"/>
          </a:xfrm>
          <a:prstGeom prst="rect">
            <a:avLst/>
          </a:prstGeom>
        </p:spPr>
      </p:pic>
      <p:sp>
        <p:nvSpPr>
          <p:cNvPr id="3" name="TextBox 2">
            <a:extLst>
              <a:ext uri="{FF2B5EF4-FFF2-40B4-BE49-F238E27FC236}">
                <a16:creationId xmlns:a16="http://schemas.microsoft.com/office/drawing/2014/main" id="{C9AC3472-E84B-331C-DFAE-BAEA15429868}"/>
              </a:ext>
            </a:extLst>
          </p:cNvPr>
          <p:cNvSpPr txBox="1"/>
          <p:nvPr/>
        </p:nvSpPr>
        <p:spPr>
          <a:xfrm>
            <a:off x="-627947" y="9448454"/>
            <a:ext cx="7980377" cy="607026"/>
          </a:xfrm>
          <a:prstGeom prst="rect">
            <a:avLst/>
          </a:prstGeom>
        </p:spPr>
        <p:txBody>
          <a:bodyPr lIns="0" tIns="0" rIns="0" bIns="0" rtlCol="0" anchor="t">
            <a:spAutoFit/>
          </a:bodyPr>
          <a:lstStyle/>
          <a:p>
            <a:pPr algn="ctr">
              <a:lnSpc>
                <a:spcPts val="5040"/>
              </a:lnSpc>
              <a:spcBef>
                <a:spcPct val="0"/>
              </a:spcBef>
            </a:pPr>
            <a:r>
              <a:rPr lang="ja-JP" altLang="en-US" sz="3600">
                <a:solidFill>
                  <a:srgbClr val="000000"/>
                </a:solidFill>
                <a:ea typeface="テロップ明朝（N仕様） Bold"/>
                <a:cs typeface="Calibri"/>
              </a:rPr>
              <a:t>待機部屋へ</a:t>
            </a:r>
            <a:r>
              <a:rPr lang="en-US" altLang="ja-JP" sz="3600">
                <a:solidFill>
                  <a:srgbClr val="000000"/>
                </a:solidFill>
                <a:ea typeface="テロップ明朝（N仕様） Bold"/>
                <a:cs typeface="Calibri"/>
              </a:rPr>
              <a:t>GO</a:t>
            </a:r>
            <a:r>
              <a:rPr lang="ja-JP" altLang="en-US" sz="3600">
                <a:solidFill>
                  <a:srgbClr val="000000"/>
                </a:solidFill>
                <a:ea typeface="テロップ明朝（N仕様） Bold"/>
                <a:cs typeface="Calibri"/>
              </a:rPr>
              <a:t>！</a:t>
            </a:r>
          </a:p>
        </p:txBody>
      </p:sp>
    </p:spTree>
    <p:extLst>
      <p:ext uri="{BB962C8B-B14F-4D97-AF65-F5344CB8AC3E}">
        <p14:creationId xmlns:p14="http://schemas.microsoft.com/office/powerpoint/2010/main" val="3578472563"/>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sp>
        <p:nvSpPr>
          <p:cNvPr id="8" name="矢印: 左 7">
            <a:extLst>
              <a:ext uri="{FF2B5EF4-FFF2-40B4-BE49-F238E27FC236}">
                <a16:creationId xmlns:a16="http://schemas.microsoft.com/office/drawing/2014/main" id="{43C5978A-8C73-03F0-ACF7-EB7F77BA647A}"/>
              </a:ext>
            </a:extLst>
          </p:cNvPr>
          <p:cNvSpPr/>
          <p:nvPr/>
        </p:nvSpPr>
        <p:spPr>
          <a:xfrm>
            <a:off x="10061596" y="5264423"/>
            <a:ext cx="840441" cy="470646"/>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 name="画面録画 2024-06-27 115659">
            <a:hlinkClick r:id="" action="ppaction://media"/>
            <a:extLst>
              <a:ext uri="{FF2B5EF4-FFF2-40B4-BE49-F238E27FC236}">
                <a16:creationId xmlns:a16="http://schemas.microsoft.com/office/drawing/2014/main" id="{C074D430-7C54-6B18-98D2-76232C32C7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77224" y="-10065"/>
            <a:ext cx="5965096" cy="10272981"/>
          </a:xfrm>
          <a:prstGeom prst="rect">
            <a:avLst/>
          </a:prstGeom>
        </p:spPr>
      </p:pic>
      <p:pic>
        <p:nvPicPr>
          <p:cNvPr id="4" name="図 3" descr="アイコン&#10;&#10;自動的に生成された説明">
            <a:extLst>
              <a:ext uri="{FF2B5EF4-FFF2-40B4-BE49-F238E27FC236}">
                <a16:creationId xmlns:a16="http://schemas.microsoft.com/office/drawing/2014/main" id="{FD77E8A1-2C6E-5C43-4680-DF9917503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1467" y="3771066"/>
            <a:ext cx="3831436" cy="5289313"/>
          </a:xfrm>
          <a:prstGeom prst="rect">
            <a:avLst/>
          </a:prstGeom>
        </p:spPr>
      </p:pic>
    </p:spTree>
    <p:extLst>
      <p:ext uri="{BB962C8B-B14F-4D97-AF65-F5344CB8AC3E}">
        <p14:creationId xmlns:p14="http://schemas.microsoft.com/office/powerpoint/2010/main" val="319896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pic>
        <p:nvPicPr>
          <p:cNvPr id="9" name="図 8" descr="挿絵 が含まれている画像&#10;&#10;自動的に生成された説明">
            <a:extLst>
              <a:ext uri="{FF2B5EF4-FFF2-40B4-BE49-F238E27FC236}">
                <a16:creationId xmlns:a16="http://schemas.microsoft.com/office/drawing/2014/main" id="{27F6729E-E7B4-FE15-C08B-F5C3BF37E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706" y="3256484"/>
            <a:ext cx="4895399" cy="5284800"/>
          </a:xfrm>
          <a:prstGeom prst="rect">
            <a:avLst/>
          </a:prstGeom>
        </p:spPr>
      </p:pic>
      <p:sp>
        <p:nvSpPr>
          <p:cNvPr id="10" name="テキスト ボックス 9">
            <a:extLst>
              <a:ext uri="{FF2B5EF4-FFF2-40B4-BE49-F238E27FC236}">
                <a16:creationId xmlns:a16="http://schemas.microsoft.com/office/drawing/2014/main" id="{CA05BB56-6332-EEBA-D5E1-D5AB412B2426}"/>
              </a:ext>
            </a:extLst>
          </p:cNvPr>
          <p:cNvSpPr txBox="1"/>
          <p:nvPr/>
        </p:nvSpPr>
        <p:spPr>
          <a:xfrm>
            <a:off x="5605128" y="4885552"/>
            <a:ext cx="1371615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8000" b="1">
                <a:latin typeface="テロップ明朝（N仕様）"/>
                <a:ea typeface="テロップ明朝（N仕様）"/>
              </a:rPr>
              <a:t>①</a:t>
            </a:r>
            <a:r>
              <a:rPr lang="ja-JP" sz="8000" b="1">
                <a:latin typeface="テロップ明朝（N仕様）"/>
                <a:ea typeface="テロップ明朝（N仕様）"/>
              </a:rPr>
              <a:t>推し力士の情報が欲しい</a:t>
            </a:r>
            <a:endParaRPr lang="ja-JP" sz="8000" b="1">
              <a:latin typeface="テロップ明朝（N仕様）"/>
              <a:ea typeface="テロップ明朝（N仕様）"/>
              <a:cs typeface="Calibri"/>
            </a:endParaRPr>
          </a:p>
        </p:txBody>
      </p:sp>
      <p:pic>
        <p:nvPicPr>
          <p:cNvPr id="5" name="図 4">
            <a:extLst>
              <a:ext uri="{FF2B5EF4-FFF2-40B4-BE49-F238E27FC236}">
                <a16:creationId xmlns:a16="http://schemas.microsoft.com/office/drawing/2014/main" id="{10360AC0-D2B3-B11A-9607-085719937A9B}"/>
              </a:ext>
            </a:extLst>
          </p:cNvPr>
          <p:cNvPicPr>
            <a:picLocks noChangeAspect="1"/>
          </p:cNvPicPr>
          <p:nvPr/>
        </p:nvPicPr>
        <p:blipFill>
          <a:blip r:embed="rId5"/>
          <a:stretch>
            <a:fillRect/>
          </a:stretch>
        </p:blipFill>
        <p:spPr>
          <a:xfrm rot="1620000">
            <a:off x="5299949" y="1168384"/>
            <a:ext cx="8349501" cy="8272742"/>
          </a:xfrm>
          <a:prstGeom prst="rect">
            <a:avLst/>
          </a:prstGeom>
        </p:spPr>
      </p:pic>
    </p:spTree>
    <p:extLst>
      <p:ext uri="{BB962C8B-B14F-4D97-AF65-F5344CB8AC3E}">
        <p14:creationId xmlns:p14="http://schemas.microsoft.com/office/powerpoint/2010/main" val="5053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pic>
        <p:nvPicPr>
          <p:cNvPr id="5" name="図 4" descr="アイコン&#10;&#10;自動的に生成された説明">
            <a:extLst>
              <a:ext uri="{FF2B5EF4-FFF2-40B4-BE49-F238E27FC236}">
                <a16:creationId xmlns:a16="http://schemas.microsoft.com/office/drawing/2014/main" id="{955C06AC-C8AA-78C6-2F0C-3B89750A2ACD}"/>
              </a:ext>
            </a:extLst>
          </p:cNvPr>
          <p:cNvPicPr>
            <a:picLocks noChangeAspect="1"/>
          </p:cNvPicPr>
          <p:nvPr/>
        </p:nvPicPr>
        <p:blipFill>
          <a:blip r:embed="rId5"/>
          <a:stretch>
            <a:fillRect/>
          </a:stretch>
        </p:blipFill>
        <p:spPr>
          <a:xfrm>
            <a:off x="1008931" y="3125728"/>
            <a:ext cx="3848100" cy="5286375"/>
          </a:xfrm>
          <a:prstGeom prst="rect">
            <a:avLst/>
          </a:prstGeom>
        </p:spPr>
      </p:pic>
      <p:pic>
        <p:nvPicPr>
          <p:cNvPr id="6" name="画面録画 2024-06-27 131313">
            <a:hlinkClick r:id="" action="ppaction://media"/>
            <a:extLst>
              <a:ext uri="{FF2B5EF4-FFF2-40B4-BE49-F238E27FC236}">
                <a16:creationId xmlns:a16="http://schemas.microsoft.com/office/drawing/2014/main" id="{36FF7DD4-03EF-AE5D-5DAA-351DD98B4E4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52483" y="-36052"/>
            <a:ext cx="5783033" cy="10359103"/>
          </a:xfrm>
          <a:prstGeom prst="rect">
            <a:avLst/>
          </a:prstGeom>
        </p:spPr>
      </p:pic>
    </p:spTree>
    <p:extLst>
      <p:ext uri="{BB962C8B-B14F-4D97-AF65-F5344CB8AC3E}">
        <p14:creationId xmlns:p14="http://schemas.microsoft.com/office/powerpoint/2010/main" val="32696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pic>
        <p:nvPicPr>
          <p:cNvPr id="4" name="画面録画 2024-06-27 131619">
            <a:hlinkClick r:id="" action="ppaction://media"/>
            <a:extLst>
              <a:ext uri="{FF2B5EF4-FFF2-40B4-BE49-F238E27FC236}">
                <a16:creationId xmlns:a16="http://schemas.microsoft.com/office/drawing/2014/main" id="{83C16F98-25A7-D367-2756-A6016BA557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45433" y="29078"/>
            <a:ext cx="5797134" cy="10228843"/>
          </a:xfrm>
          <a:prstGeom prst="rect">
            <a:avLst/>
          </a:prstGeom>
        </p:spPr>
      </p:pic>
      <p:pic>
        <p:nvPicPr>
          <p:cNvPr id="2" name="図 1" descr="アイコン&#10;&#10;自動的に生成された説明">
            <a:extLst>
              <a:ext uri="{FF2B5EF4-FFF2-40B4-BE49-F238E27FC236}">
                <a16:creationId xmlns:a16="http://schemas.microsoft.com/office/drawing/2014/main" id="{291C71FD-9A85-0C68-4E4D-F2942C69F45D}"/>
              </a:ext>
            </a:extLst>
          </p:cNvPr>
          <p:cNvPicPr>
            <a:picLocks noChangeAspect="1"/>
          </p:cNvPicPr>
          <p:nvPr/>
        </p:nvPicPr>
        <p:blipFill>
          <a:blip r:embed="rId6"/>
          <a:stretch>
            <a:fillRect/>
          </a:stretch>
        </p:blipFill>
        <p:spPr>
          <a:xfrm>
            <a:off x="1375554" y="2565011"/>
            <a:ext cx="3848100" cy="5286375"/>
          </a:xfrm>
          <a:prstGeom prst="rect">
            <a:avLst/>
          </a:prstGeom>
        </p:spPr>
      </p:pic>
      <p:sp>
        <p:nvSpPr>
          <p:cNvPr id="3" name="テキスト ボックス 2">
            <a:extLst>
              <a:ext uri="{FF2B5EF4-FFF2-40B4-BE49-F238E27FC236}">
                <a16:creationId xmlns:a16="http://schemas.microsoft.com/office/drawing/2014/main" id="{34BA206A-C7BA-25BE-C3EB-AB92A6624C61}"/>
              </a:ext>
            </a:extLst>
          </p:cNvPr>
          <p:cNvSpPr txBox="1"/>
          <p:nvPr/>
        </p:nvSpPr>
        <p:spPr>
          <a:xfrm>
            <a:off x="12779786" y="9485943"/>
            <a:ext cx="533914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latin typeface="テロップ明朝（N仕様）"/>
                <a:ea typeface="テロップ明朝（N仕様）"/>
                <a:cs typeface="Calibri"/>
              </a:rPr>
              <a:t>白星：取り組みで勝利すること</a:t>
            </a:r>
            <a:endParaRPr lang="ja-JP" sz="1050">
              <a:latin typeface="テロップ明朝（N仕様）"/>
              <a:ea typeface="テロップ明朝（N仕様）"/>
              <a:cs typeface="Calibri"/>
            </a:endParaRPr>
          </a:p>
        </p:txBody>
      </p:sp>
    </p:spTree>
    <p:extLst>
      <p:ext uri="{BB962C8B-B14F-4D97-AF65-F5344CB8AC3E}">
        <p14:creationId xmlns:p14="http://schemas.microsoft.com/office/powerpoint/2010/main" val="34388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pic>
        <p:nvPicPr>
          <p:cNvPr id="2" name="図 1" descr="グラフィカル ユーザー インターフェイス, Web サイト&#10;&#10;説明は自動で生成されたものです">
            <a:extLst>
              <a:ext uri="{FF2B5EF4-FFF2-40B4-BE49-F238E27FC236}">
                <a16:creationId xmlns:a16="http://schemas.microsoft.com/office/drawing/2014/main" id="{DC23C293-8176-20EF-4504-273815DC6E92}"/>
              </a:ext>
            </a:extLst>
          </p:cNvPr>
          <p:cNvPicPr>
            <a:picLocks noChangeAspect="1"/>
          </p:cNvPicPr>
          <p:nvPr/>
        </p:nvPicPr>
        <p:blipFill>
          <a:blip r:embed="rId3"/>
          <a:stretch>
            <a:fillRect/>
          </a:stretch>
        </p:blipFill>
        <p:spPr>
          <a:xfrm>
            <a:off x="6668046" y="578225"/>
            <a:ext cx="4968716" cy="8760759"/>
          </a:xfrm>
          <a:prstGeom prst="rect">
            <a:avLst/>
          </a:prstGeom>
        </p:spPr>
      </p:pic>
      <p:pic>
        <p:nvPicPr>
          <p:cNvPr id="3" name="図 2" descr="グラフィカル ユーザー インターフェイス, Web サイト&#10;&#10;説明は自動で生成されたものです">
            <a:extLst>
              <a:ext uri="{FF2B5EF4-FFF2-40B4-BE49-F238E27FC236}">
                <a16:creationId xmlns:a16="http://schemas.microsoft.com/office/drawing/2014/main" id="{079F7C20-8323-EB73-03D0-8F557D438956}"/>
              </a:ext>
            </a:extLst>
          </p:cNvPr>
          <p:cNvPicPr>
            <a:picLocks noChangeAspect="1"/>
          </p:cNvPicPr>
          <p:nvPr/>
        </p:nvPicPr>
        <p:blipFill>
          <a:blip r:embed="rId4"/>
          <a:stretch>
            <a:fillRect/>
          </a:stretch>
        </p:blipFill>
        <p:spPr>
          <a:xfrm>
            <a:off x="12836884" y="578223"/>
            <a:ext cx="4951907" cy="8743950"/>
          </a:xfrm>
          <a:prstGeom prst="rect">
            <a:avLst/>
          </a:prstGeom>
        </p:spPr>
      </p:pic>
      <p:pic>
        <p:nvPicPr>
          <p:cNvPr id="4" name="図 3" descr="人, 屋内, 写真, 女性 が含まれている画像&#10;&#10;説明は自動で生成されたものです">
            <a:extLst>
              <a:ext uri="{FF2B5EF4-FFF2-40B4-BE49-F238E27FC236}">
                <a16:creationId xmlns:a16="http://schemas.microsoft.com/office/drawing/2014/main" id="{5D2F6F6E-38E9-50DF-E8A8-15461DC12589}"/>
              </a:ext>
            </a:extLst>
          </p:cNvPr>
          <p:cNvPicPr>
            <a:picLocks noChangeAspect="1"/>
          </p:cNvPicPr>
          <p:nvPr/>
        </p:nvPicPr>
        <p:blipFill>
          <a:blip r:embed="rId5"/>
          <a:stretch>
            <a:fillRect/>
          </a:stretch>
        </p:blipFill>
        <p:spPr>
          <a:xfrm>
            <a:off x="952219" y="601756"/>
            <a:ext cx="4718237" cy="8764121"/>
          </a:xfrm>
          <a:prstGeom prst="rect">
            <a:avLst/>
          </a:prstGeom>
        </p:spPr>
      </p:pic>
      <p:sp>
        <p:nvSpPr>
          <p:cNvPr id="7" name="矢印: 左 6">
            <a:extLst>
              <a:ext uri="{FF2B5EF4-FFF2-40B4-BE49-F238E27FC236}">
                <a16:creationId xmlns:a16="http://schemas.microsoft.com/office/drawing/2014/main" id="{F5866965-9908-3DF2-5F9D-FF51B42C151C}"/>
              </a:ext>
            </a:extLst>
          </p:cNvPr>
          <p:cNvSpPr/>
          <p:nvPr/>
        </p:nvSpPr>
        <p:spPr>
          <a:xfrm rot="10800000">
            <a:off x="205809" y="3522169"/>
            <a:ext cx="1498531" cy="487964"/>
          </a:xfrm>
          <a:prstGeom prst="lef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矢印: 右 7">
            <a:extLst>
              <a:ext uri="{FF2B5EF4-FFF2-40B4-BE49-F238E27FC236}">
                <a16:creationId xmlns:a16="http://schemas.microsoft.com/office/drawing/2014/main" id="{9380C637-30BF-B51C-89A9-327FEDF956D3}"/>
              </a:ext>
            </a:extLst>
          </p:cNvPr>
          <p:cNvSpPr/>
          <p:nvPr/>
        </p:nvSpPr>
        <p:spPr>
          <a:xfrm>
            <a:off x="5231423" y="4615961"/>
            <a:ext cx="2454088" cy="144555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矢印: 右 10">
            <a:extLst>
              <a:ext uri="{FF2B5EF4-FFF2-40B4-BE49-F238E27FC236}">
                <a16:creationId xmlns:a16="http://schemas.microsoft.com/office/drawing/2014/main" id="{4757A68C-DE38-E9FA-A5FE-FB0E2FEBA7BF}"/>
              </a:ext>
            </a:extLst>
          </p:cNvPr>
          <p:cNvSpPr/>
          <p:nvPr/>
        </p:nvSpPr>
        <p:spPr>
          <a:xfrm>
            <a:off x="11013658" y="4615961"/>
            <a:ext cx="2454088" cy="1445558"/>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64780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2" name="Group 2"/>
          <p:cNvGrpSpPr/>
          <p:nvPr/>
        </p:nvGrpSpPr>
        <p:grpSpPr>
          <a:xfrm>
            <a:off x="4020457" y="3855134"/>
            <a:ext cx="14792433" cy="2208388"/>
            <a:chOff x="0" y="-485775"/>
            <a:chExt cx="19723246" cy="1682659"/>
          </a:xfrm>
        </p:grpSpPr>
        <p:sp>
          <p:nvSpPr>
            <p:cNvPr id="3" name="TextBox 3"/>
            <p:cNvSpPr txBox="1"/>
            <p:nvPr/>
          </p:nvSpPr>
          <p:spPr>
            <a:xfrm>
              <a:off x="0" y="-485775"/>
              <a:ext cx="6212498" cy="650904"/>
            </a:xfrm>
            <a:prstGeom prst="rect">
              <a:avLst/>
            </a:prstGeom>
          </p:spPr>
          <p:txBody>
            <a:bodyPr lIns="0" tIns="0" rIns="0" bIns="0" rtlCol="0" anchor="t">
              <a:spAutoFit/>
            </a:bodyPr>
            <a:lstStyle/>
            <a:p>
              <a:pPr algn="l">
                <a:lnSpc>
                  <a:spcPts val="6000"/>
                </a:lnSpc>
                <a:spcBef>
                  <a:spcPct val="0"/>
                </a:spcBef>
              </a:pPr>
              <a:r>
                <a:rPr lang="en-US" altLang="ja-JP" sz="9600" err="1">
                  <a:solidFill>
                    <a:srgbClr val="C00000"/>
                  </a:solidFill>
                  <a:latin typeface="テロップ明朝（N仕様）"/>
                  <a:ea typeface="テロップ明朝（N仕様）"/>
                </a:rPr>
                <a:t>スー女</a:t>
              </a:r>
            </a:p>
          </p:txBody>
        </p:sp>
        <p:sp>
          <p:nvSpPr>
            <p:cNvPr id="4" name="TextBox 4"/>
            <p:cNvSpPr txBox="1"/>
            <p:nvPr/>
          </p:nvSpPr>
          <p:spPr>
            <a:xfrm>
              <a:off x="0" y="682727"/>
              <a:ext cx="19723246" cy="514157"/>
            </a:xfrm>
            <a:prstGeom prst="rect">
              <a:avLst/>
            </a:prstGeom>
          </p:spPr>
          <p:txBody>
            <a:bodyPr wrap="square" lIns="0" tIns="0" rIns="0" bIns="0" rtlCol="0" anchor="t">
              <a:spAutoFit/>
            </a:bodyPr>
            <a:lstStyle/>
            <a:p>
              <a:pPr algn="l">
                <a:lnSpc>
                  <a:spcPts val="4199"/>
                </a:lnSpc>
              </a:pPr>
              <a:endParaRPr lang="ja-JP" altLang="en-US" sz="8000" b="1">
                <a:ea typeface="テロップ明朝（N仕様）"/>
                <a:cs typeface="Calibri"/>
              </a:endParaRPr>
            </a:p>
          </p:txBody>
        </p:sp>
      </p:grpSp>
      <p:sp>
        <p:nvSpPr>
          <p:cNvPr id="16" name="Freeform 16"/>
          <p:cNvSpPr/>
          <p:nvPr/>
        </p:nvSpPr>
        <p:spPr>
          <a:xfrm>
            <a:off x="1739940" y="8039100"/>
            <a:ext cx="7442119" cy="7442119"/>
          </a:xfrm>
          <a:custGeom>
            <a:avLst/>
            <a:gdLst/>
            <a:ahLst/>
            <a:cxnLst/>
            <a:rect l="l" t="t" r="r" b="b"/>
            <a:pathLst>
              <a:path w="7442119" h="7442119">
                <a:moveTo>
                  <a:pt x="0" y="0"/>
                </a:moveTo>
                <a:lnTo>
                  <a:pt x="7442119" y="0"/>
                </a:lnTo>
                <a:lnTo>
                  <a:pt x="7442119" y="7442119"/>
                </a:lnTo>
                <a:lnTo>
                  <a:pt x="0" y="74421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grpSp>
        <p:nvGrpSpPr>
          <p:cNvPr id="36" name="グループ化 35">
            <a:extLst>
              <a:ext uri="{FF2B5EF4-FFF2-40B4-BE49-F238E27FC236}">
                <a16:creationId xmlns:a16="http://schemas.microsoft.com/office/drawing/2014/main" id="{1C94F636-AB06-4F48-8882-3AE9A2965EF6}"/>
              </a:ext>
            </a:extLst>
          </p:cNvPr>
          <p:cNvGrpSpPr/>
          <p:nvPr/>
        </p:nvGrpSpPr>
        <p:grpSpPr>
          <a:xfrm>
            <a:off x="9525000" y="-2623934"/>
            <a:ext cx="11283164" cy="15534868"/>
            <a:chOff x="9525000" y="-1790700"/>
            <a:chExt cx="11283164" cy="15534868"/>
          </a:xfrm>
        </p:grpSpPr>
        <p:grpSp>
          <p:nvGrpSpPr>
            <p:cNvPr id="31" name="グループ化 30">
              <a:extLst>
                <a:ext uri="{FF2B5EF4-FFF2-40B4-BE49-F238E27FC236}">
                  <a16:creationId xmlns:a16="http://schemas.microsoft.com/office/drawing/2014/main" id="{68A763A9-46A0-234D-0FE7-B7CCDBB2768C}"/>
                </a:ext>
              </a:extLst>
            </p:cNvPr>
            <p:cNvGrpSpPr/>
            <p:nvPr/>
          </p:nvGrpSpPr>
          <p:grpSpPr>
            <a:xfrm>
              <a:off x="9525000" y="-1790700"/>
              <a:ext cx="11283164" cy="12530951"/>
              <a:chOff x="10580378" y="-1478503"/>
              <a:chExt cx="11283164" cy="12530951"/>
            </a:xfrm>
          </p:grpSpPr>
          <p:grpSp>
            <p:nvGrpSpPr>
              <p:cNvPr id="5" name="Group 5"/>
              <p:cNvGrpSpPr/>
              <p:nvPr/>
            </p:nvGrpSpPr>
            <p:grpSpPr>
              <a:xfrm>
                <a:off x="10580378" y="-1478503"/>
                <a:ext cx="11283164" cy="12530951"/>
                <a:chOff x="253997" y="-418399"/>
                <a:chExt cx="15044218" cy="16707934"/>
              </a:xfrm>
            </p:grpSpPr>
            <p:grpSp>
              <p:nvGrpSpPr>
                <p:cNvPr id="8" name="Group 8"/>
                <p:cNvGrpSpPr/>
                <p:nvPr/>
              </p:nvGrpSpPr>
              <p:grpSpPr>
                <a:xfrm>
                  <a:off x="253997" y="-418399"/>
                  <a:ext cx="7836045" cy="7836045"/>
                  <a:chOff x="-164439" y="-679520"/>
                  <a:chExt cx="812800" cy="812800"/>
                </a:xfrm>
              </p:grpSpPr>
              <p:sp>
                <p:nvSpPr>
                  <p:cNvPr id="9" name="Freeform 9"/>
                  <p:cNvSpPr/>
                  <p:nvPr/>
                </p:nvSpPr>
                <p:spPr>
                  <a:xfrm>
                    <a:off x="-164439" y="-67952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t="-25046" b="-25046"/>
                    </a:stretch>
                  </a:blipFill>
                </p:spPr>
                <p:txBody>
                  <a:bodyPr/>
                  <a:lstStyle/>
                  <a:p>
                    <a:endParaRPr lang="ja-JP" altLang="en-US"/>
                  </a:p>
                </p:txBody>
              </p:sp>
            </p:grpSp>
            <p:grpSp>
              <p:nvGrpSpPr>
                <p:cNvPr id="10" name="Group 10"/>
                <p:cNvGrpSpPr/>
                <p:nvPr/>
              </p:nvGrpSpPr>
              <p:grpSpPr>
                <a:xfrm>
                  <a:off x="7532406" y="8523726"/>
                  <a:ext cx="7765809" cy="776580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l="-25046" r="-25046"/>
                    </a:stretch>
                  </a:blipFill>
                </p:spPr>
                <p:txBody>
                  <a:bodyPr/>
                  <a:lstStyle/>
                  <a:p>
                    <a:endParaRPr lang="ja-JP" altLang="en-US"/>
                  </a:p>
                </p:txBody>
              </p:sp>
            </p:grpSp>
          </p:grpSp>
          <p:grpSp>
            <p:nvGrpSpPr>
              <p:cNvPr id="29" name="Group 14">
                <a:extLst>
                  <a:ext uri="{FF2B5EF4-FFF2-40B4-BE49-F238E27FC236}">
                    <a16:creationId xmlns:a16="http://schemas.microsoft.com/office/drawing/2014/main" id="{B53C44A4-184C-13D9-985D-7C93BB5EFBA9}"/>
                  </a:ext>
                </a:extLst>
              </p:cNvPr>
              <p:cNvGrpSpPr/>
              <p:nvPr/>
            </p:nvGrpSpPr>
            <p:grpSpPr>
              <a:xfrm>
                <a:off x="11833312" y="3455880"/>
                <a:ext cx="5754813" cy="5754813"/>
                <a:chOff x="46047" y="-12540"/>
                <a:chExt cx="812800" cy="812800"/>
              </a:xfrm>
            </p:grpSpPr>
            <p:sp>
              <p:nvSpPr>
                <p:cNvPr id="30" name="Freeform 15">
                  <a:extLst>
                    <a:ext uri="{FF2B5EF4-FFF2-40B4-BE49-F238E27FC236}">
                      <a16:creationId xmlns:a16="http://schemas.microsoft.com/office/drawing/2014/main" id="{4FF32245-4EFF-8C2E-8326-886BE8A0805B}"/>
                    </a:ext>
                  </a:extLst>
                </p:cNvPr>
                <p:cNvSpPr/>
                <p:nvPr/>
              </p:nvSpPr>
              <p:spPr>
                <a:xfrm>
                  <a:off x="46047" y="-1254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7"/>
                  <a:stretch>
                    <a:fillRect l="-25115" r="-25115"/>
                  </a:stretch>
                </a:blipFill>
              </p:spPr>
              <p:txBody>
                <a:bodyPr/>
                <a:lstStyle/>
                <a:p>
                  <a:endParaRPr lang="ja-JP" altLang="en-US"/>
                </a:p>
              </p:txBody>
            </p:sp>
          </p:grpSp>
        </p:grpSp>
        <p:grpSp>
          <p:nvGrpSpPr>
            <p:cNvPr id="32" name="Group 5">
              <a:extLst>
                <a:ext uri="{FF2B5EF4-FFF2-40B4-BE49-F238E27FC236}">
                  <a16:creationId xmlns:a16="http://schemas.microsoft.com/office/drawing/2014/main" id="{F03F5815-C621-7E58-1FA8-C735497C44FE}"/>
                </a:ext>
              </a:extLst>
            </p:cNvPr>
            <p:cNvGrpSpPr/>
            <p:nvPr/>
          </p:nvGrpSpPr>
          <p:grpSpPr>
            <a:xfrm>
              <a:off x="13710715" y="100209"/>
              <a:ext cx="5897192" cy="5897192"/>
              <a:chOff x="0" y="0"/>
              <a:chExt cx="812800" cy="812800"/>
            </a:xfrm>
          </p:grpSpPr>
          <p:sp>
            <p:nvSpPr>
              <p:cNvPr id="33" name="Freeform 6">
                <a:extLst>
                  <a:ext uri="{FF2B5EF4-FFF2-40B4-BE49-F238E27FC236}">
                    <a16:creationId xmlns:a16="http://schemas.microsoft.com/office/drawing/2014/main" id="{7EC661E5-4B02-C5E6-2A4C-59D72CFE31B1}"/>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8"/>
                <a:stretch>
                  <a:fillRect l="-3131" r="-32004"/>
                </a:stretch>
              </a:blipFill>
            </p:spPr>
            <p:txBody>
              <a:bodyPr/>
              <a:lstStyle/>
              <a:p>
                <a:endParaRPr lang="ja-JP" altLang="en-US"/>
              </a:p>
            </p:txBody>
          </p:sp>
        </p:grpSp>
        <p:grpSp>
          <p:nvGrpSpPr>
            <p:cNvPr id="34" name="Group 11">
              <a:extLst>
                <a:ext uri="{FF2B5EF4-FFF2-40B4-BE49-F238E27FC236}">
                  <a16:creationId xmlns:a16="http://schemas.microsoft.com/office/drawing/2014/main" id="{4CAB7AA2-E507-C36B-46DD-A9CED07BC3C7}"/>
                </a:ext>
              </a:extLst>
            </p:cNvPr>
            <p:cNvGrpSpPr/>
            <p:nvPr/>
          </p:nvGrpSpPr>
          <p:grpSpPr>
            <a:xfrm>
              <a:off x="11940059" y="7919811"/>
              <a:ext cx="5824357" cy="5824357"/>
              <a:chOff x="0" y="0"/>
              <a:chExt cx="812800" cy="812800"/>
            </a:xfrm>
          </p:grpSpPr>
          <p:sp>
            <p:nvSpPr>
              <p:cNvPr id="35" name="Freeform 12">
                <a:extLst>
                  <a:ext uri="{FF2B5EF4-FFF2-40B4-BE49-F238E27FC236}">
                    <a16:creationId xmlns:a16="http://schemas.microsoft.com/office/drawing/2014/main" id="{465B8F1D-0F36-A961-8A82-4474F1FA731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9"/>
                <a:stretch>
                  <a:fillRect l="-47431" r="-2842"/>
                </a:stretch>
              </a:blipFill>
            </p:spPr>
            <p:txBody>
              <a:bodyPr/>
              <a:lstStyle/>
              <a:p>
                <a:endParaRPr lang="ja-JP" altLang="en-US"/>
              </a:p>
            </p:txBody>
          </p:sp>
        </p:grpSp>
      </p:grpSp>
      <p:sp>
        <p:nvSpPr>
          <p:cNvPr id="6" name="テキスト ボックス 5">
            <a:extLst>
              <a:ext uri="{FF2B5EF4-FFF2-40B4-BE49-F238E27FC236}">
                <a16:creationId xmlns:a16="http://schemas.microsoft.com/office/drawing/2014/main" id="{6C85BD3E-F870-3ACB-52A1-A5F0E27C5695}"/>
              </a:ext>
            </a:extLst>
          </p:cNvPr>
          <p:cNvSpPr txBox="1"/>
          <p:nvPr/>
        </p:nvSpPr>
        <p:spPr>
          <a:xfrm>
            <a:off x="2677418" y="4588937"/>
            <a:ext cx="649634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8000">
                <a:latin typeface="テロップ明朝（N仕様）"/>
                <a:ea typeface="テロップ明朝（N仕様）"/>
                <a:cs typeface="Calibri"/>
              </a:rPr>
              <a:t>の</a:t>
            </a:r>
            <a:endParaRPr lang="ja-JP" sz="8000">
              <a:ea typeface="ＭＳ Ｐゴシック"/>
              <a:cs typeface="Calibri"/>
            </a:endParaRPr>
          </a:p>
          <a:p>
            <a:pPr algn="ctr"/>
            <a:r>
              <a:rPr lang="ja-JP" altLang="en-US" sz="8000">
                <a:latin typeface="テロップ明朝（N仕様）"/>
                <a:ea typeface="テロップ明朝（N仕様）"/>
                <a:cs typeface="Calibri"/>
              </a:rPr>
              <a:t>世界</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pic>
        <p:nvPicPr>
          <p:cNvPr id="3" name="画面録画 2024-06-27 132144">
            <a:hlinkClick r:id="" action="ppaction://media"/>
            <a:extLst>
              <a:ext uri="{FF2B5EF4-FFF2-40B4-BE49-F238E27FC236}">
                <a16:creationId xmlns:a16="http://schemas.microsoft.com/office/drawing/2014/main" id="{1F2BDE35-E193-CCA7-BB91-A0EC0A6DA5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06002" y="0"/>
            <a:ext cx="5875996" cy="10364636"/>
          </a:xfrm>
          <a:prstGeom prst="rect">
            <a:avLst/>
          </a:prstGeom>
        </p:spPr>
      </p:pic>
      <p:pic>
        <p:nvPicPr>
          <p:cNvPr id="9" name="図 8" descr="アイコン&#10;&#10;自動的に生成された説明">
            <a:extLst>
              <a:ext uri="{FF2B5EF4-FFF2-40B4-BE49-F238E27FC236}">
                <a16:creationId xmlns:a16="http://schemas.microsoft.com/office/drawing/2014/main" id="{5CCADDE9-25C3-8214-C1FF-C430DF391F37}"/>
              </a:ext>
            </a:extLst>
          </p:cNvPr>
          <p:cNvPicPr>
            <a:picLocks noChangeAspect="1"/>
          </p:cNvPicPr>
          <p:nvPr/>
        </p:nvPicPr>
        <p:blipFill>
          <a:blip r:embed="rId6"/>
          <a:stretch>
            <a:fillRect/>
          </a:stretch>
        </p:blipFill>
        <p:spPr>
          <a:xfrm>
            <a:off x="728573" y="3384520"/>
            <a:ext cx="3848100" cy="5286375"/>
          </a:xfrm>
          <a:prstGeom prst="rect">
            <a:avLst/>
          </a:prstGeom>
        </p:spPr>
      </p:pic>
    </p:spTree>
    <p:extLst>
      <p:ext uri="{BB962C8B-B14F-4D97-AF65-F5344CB8AC3E}">
        <p14:creationId xmlns:p14="http://schemas.microsoft.com/office/powerpoint/2010/main" val="135072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pic>
        <p:nvPicPr>
          <p:cNvPr id="9" name="図 8" descr="挿絵 が含まれている画像&#10;&#10;自動的に生成された説明">
            <a:extLst>
              <a:ext uri="{FF2B5EF4-FFF2-40B4-BE49-F238E27FC236}">
                <a16:creationId xmlns:a16="http://schemas.microsoft.com/office/drawing/2014/main" id="{27F6729E-E7B4-FE15-C08B-F5C3BF37E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420" y="3256484"/>
            <a:ext cx="4895399" cy="5284800"/>
          </a:xfrm>
          <a:prstGeom prst="rect">
            <a:avLst/>
          </a:prstGeom>
        </p:spPr>
      </p:pic>
      <p:sp>
        <p:nvSpPr>
          <p:cNvPr id="10" name="テキスト ボックス 9">
            <a:extLst>
              <a:ext uri="{FF2B5EF4-FFF2-40B4-BE49-F238E27FC236}">
                <a16:creationId xmlns:a16="http://schemas.microsoft.com/office/drawing/2014/main" id="{CA05BB56-6332-EEBA-D5E1-D5AB412B2426}"/>
              </a:ext>
            </a:extLst>
          </p:cNvPr>
          <p:cNvSpPr txBox="1"/>
          <p:nvPr/>
        </p:nvSpPr>
        <p:spPr>
          <a:xfrm>
            <a:off x="5351127" y="4994409"/>
            <a:ext cx="133170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7200">
                <a:latin typeface="テロップ明朝（N仕様）"/>
                <a:ea typeface="テロップ明朝（N仕様）"/>
                <a:cs typeface="+mn-lt"/>
              </a:rPr>
              <a:t>②</a:t>
            </a:r>
            <a:r>
              <a:rPr lang="ja-JP" sz="7200">
                <a:latin typeface="テロップ明朝（N仕様）"/>
                <a:ea typeface="テロップ明朝（N仕様）"/>
                <a:cs typeface="+mn-lt"/>
              </a:rPr>
              <a:t>スー女（同担）と話したい</a:t>
            </a:r>
            <a:endParaRPr lang="ja-JP" sz="7200" b="1">
              <a:latin typeface="テロップ明朝（N仕様）"/>
              <a:ea typeface="テロップ明朝（N仕様）"/>
              <a:cs typeface="Calibri"/>
            </a:endParaRPr>
          </a:p>
        </p:txBody>
      </p:sp>
      <p:pic>
        <p:nvPicPr>
          <p:cNvPr id="5" name="図 4">
            <a:extLst>
              <a:ext uri="{FF2B5EF4-FFF2-40B4-BE49-F238E27FC236}">
                <a16:creationId xmlns:a16="http://schemas.microsoft.com/office/drawing/2014/main" id="{10360AC0-D2B3-B11A-9607-085719937A9B}"/>
              </a:ext>
            </a:extLst>
          </p:cNvPr>
          <p:cNvPicPr>
            <a:picLocks noChangeAspect="1"/>
          </p:cNvPicPr>
          <p:nvPr/>
        </p:nvPicPr>
        <p:blipFill>
          <a:blip r:embed="rId4"/>
          <a:stretch>
            <a:fillRect/>
          </a:stretch>
        </p:blipFill>
        <p:spPr>
          <a:xfrm rot="1620000">
            <a:off x="6339027" y="1220011"/>
            <a:ext cx="8349501" cy="8272742"/>
          </a:xfrm>
          <a:prstGeom prst="rect">
            <a:avLst/>
          </a:prstGeom>
        </p:spPr>
      </p:pic>
    </p:spTree>
    <p:extLst>
      <p:ext uri="{BB962C8B-B14F-4D97-AF65-F5344CB8AC3E}">
        <p14:creationId xmlns:p14="http://schemas.microsoft.com/office/powerpoint/2010/main" val="290600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pic>
        <p:nvPicPr>
          <p:cNvPr id="2" name="画面録画 2024-06-27 132730">
            <a:hlinkClick r:id="" action="ppaction://media"/>
            <a:extLst>
              <a:ext uri="{FF2B5EF4-FFF2-40B4-BE49-F238E27FC236}">
                <a16:creationId xmlns:a16="http://schemas.microsoft.com/office/drawing/2014/main" id="{6FEDA16D-7417-4FF8-CDE5-9A54F8C9FB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65507" y="1656"/>
            <a:ext cx="5956985" cy="10285344"/>
          </a:xfrm>
          <a:prstGeom prst="rect">
            <a:avLst/>
          </a:prstGeom>
        </p:spPr>
      </p:pic>
      <p:pic>
        <p:nvPicPr>
          <p:cNvPr id="3" name="図 2" descr="アイコン&#10;&#10;自動的に生成された説明">
            <a:extLst>
              <a:ext uri="{FF2B5EF4-FFF2-40B4-BE49-F238E27FC236}">
                <a16:creationId xmlns:a16="http://schemas.microsoft.com/office/drawing/2014/main" id="{1344201E-063D-0182-7E7E-D6BC4C78487F}"/>
              </a:ext>
            </a:extLst>
          </p:cNvPr>
          <p:cNvPicPr>
            <a:picLocks noChangeAspect="1"/>
          </p:cNvPicPr>
          <p:nvPr/>
        </p:nvPicPr>
        <p:blipFill>
          <a:blip r:embed="rId6"/>
          <a:stretch>
            <a:fillRect/>
          </a:stretch>
        </p:blipFill>
        <p:spPr>
          <a:xfrm>
            <a:off x="1203025" y="3427653"/>
            <a:ext cx="3848100" cy="5286375"/>
          </a:xfrm>
          <a:prstGeom prst="rect">
            <a:avLst/>
          </a:prstGeom>
        </p:spPr>
      </p:pic>
    </p:spTree>
    <p:extLst>
      <p:ext uri="{BB962C8B-B14F-4D97-AF65-F5344CB8AC3E}">
        <p14:creationId xmlns:p14="http://schemas.microsoft.com/office/powerpoint/2010/main" val="1462037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pic>
        <p:nvPicPr>
          <p:cNvPr id="9" name="図 8" descr="挿絵 が含まれている画像&#10;&#10;自動的に生成された説明">
            <a:extLst>
              <a:ext uri="{FF2B5EF4-FFF2-40B4-BE49-F238E27FC236}">
                <a16:creationId xmlns:a16="http://schemas.microsoft.com/office/drawing/2014/main" id="{27F6729E-E7B4-FE15-C08B-F5C3BF37E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6992" y="2948055"/>
            <a:ext cx="4895399" cy="5284800"/>
          </a:xfrm>
          <a:prstGeom prst="rect">
            <a:avLst/>
          </a:prstGeom>
        </p:spPr>
      </p:pic>
      <p:sp>
        <p:nvSpPr>
          <p:cNvPr id="10" name="テキスト ボックス 9">
            <a:extLst>
              <a:ext uri="{FF2B5EF4-FFF2-40B4-BE49-F238E27FC236}">
                <a16:creationId xmlns:a16="http://schemas.microsoft.com/office/drawing/2014/main" id="{CA05BB56-6332-EEBA-D5E1-D5AB412B2426}"/>
              </a:ext>
            </a:extLst>
          </p:cNvPr>
          <p:cNvSpPr txBox="1"/>
          <p:nvPr/>
        </p:nvSpPr>
        <p:spPr>
          <a:xfrm>
            <a:off x="3845272" y="4558981"/>
            <a:ext cx="14786587"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8000" b="1">
                <a:latin typeface="テロップ明朝（N仕様）"/>
                <a:ea typeface="テロップ明朝（N仕様）"/>
                <a:cs typeface="+mn-lt"/>
              </a:rPr>
              <a:t>③友達にも相撲を</a:t>
            </a:r>
            <a:endParaRPr lang="ja-JP" sz="8000">
              <a:ea typeface="ＭＳ Ｐゴシック"/>
              <a:cs typeface="Calibri"/>
            </a:endParaRPr>
          </a:p>
          <a:p>
            <a:pPr algn="ctr"/>
            <a:r>
              <a:rPr lang="ja-JP" altLang="en-US" sz="8000" b="1">
                <a:latin typeface="テロップ明朝（N仕様）"/>
                <a:ea typeface="テロップ明朝（N仕様）"/>
                <a:cs typeface="+mn-lt"/>
              </a:rPr>
              <a:t>知ってほしい</a:t>
            </a:r>
            <a:endParaRPr lang="ja-JP"/>
          </a:p>
        </p:txBody>
      </p:sp>
      <p:pic>
        <p:nvPicPr>
          <p:cNvPr id="5" name="図 4">
            <a:extLst>
              <a:ext uri="{FF2B5EF4-FFF2-40B4-BE49-F238E27FC236}">
                <a16:creationId xmlns:a16="http://schemas.microsoft.com/office/drawing/2014/main" id="{10360AC0-D2B3-B11A-9607-085719937A9B}"/>
              </a:ext>
            </a:extLst>
          </p:cNvPr>
          <p:cNvPicPr>
            <a:picLocks noChangeAspect="1"/>
          </p:cNvPicPr>
          <p:nvPr/>
        </p:nvPicPr>
        <p:blipFill>
          <a:blip r:embed="rId5"/>
          <a:stretch>
            <a:fillRect/>
          </a:stretch>
        </p:blipFill>
        <p:spPr>
          <a:xfrm rot="1620000">
            <a:off x="5265931" y="1447331"/>
            <a:ext cx="8349501" cy="8272742"/>
          </a:xfrm>
          <a:prstGeom prst="rect">
            <a:avLst/>
          </a:prstGeom>
        </p:spPr>
      </p:pic>
    </p:spTree>
    <p:extLst>
      <p:ext uri="{BB962C8B-B14F-4D97-AF65-F5344CB8AC3E}">
        <p14:creationId xmlns:p14="http://schemas.microsoft.com/office/powerpoint/2010/main" val="261865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44655" r="-6487" b="-44655"/>
            </a:stretch>
          </a:blipFill>
        </p:spPr>
        <p:txBody>
          <a:bodyPr/>
          <a:lstStyle/>
          <a:p>
            <a:endParaRPr lang="ja-JP" altLang="en-US"/>
          </a:p>
        </p:txBody>
      </p:sp>
      <p:sp>
        <p:nvSpPr>
          <p:cNvPr id="3" name="Freeform 3"/>
          <p:cNvSpPr/>
          <p:nvPr/>
        </p:nvSpPr>
        <p:spPr>
          <a:xfrm>
            <a:off x="877856" y="5643715"/>
            <a:ext cx="5274877" cy="5274877"/>
          </a:xfrm>
          <a:custGeom>
            <a:avLst/>
            <a:gdLst/>
            <a:ahLst/>
            <a:cxnLst/>
            <a:rect l="l" t="t" r="r" b="b"/>
            <a:pathLst>
              <a:path w="5274877" h="5274877">
                <a:moveTo>
                  <a:pt x="0" y="0"/>
                </a:moveTo>
                <a:lnTo>
                  <a:pt x="5274876" y="0"/>
                </a:lnTo>
                <a:lnTo>
                  <a:pt x="5274876" y="5274877"/>
                </a:lnTo>
                <a:lnTo>
                  <a:pt x="0" y="52748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4" name="Freeform 4"/>
          <p:cNvSpPr/>
          <p:nvPr/>
        </p:nvSpPr>
        <p:spPr>
          <a:xfrm>
            <a:off x="12702143" y="369297"/>
            <a:ext cx="4557157" cy="4557157"/>
          </a:xfrm>
          <a:custGeom>
            <a:avLst/>
            <a:gdLst/>
            <a:ahLst/>
            <a:cxnLst/>
            <a:rect l="l" t="t" r="r" b="b"/>
            <a:pathLst>
              <a:path w="4557157" h="4557157">
                <a:moveTo>
                  <a:pt x="0" y="0"/>
                </a:moveTo>
                <a:lnTo>
                  <a:pt x="4557157" y="0"/>
                </a:lnTo>
                <a:lnTo>
                  <a:pt x="4557157" y="4557157"/>
                </a:lnTo>
                <a:lnTo>
                  <a:pt x="0" y="45571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grpSp>
        <p:nvGrpSpPr>
          <p:cNvPr id="5" name="Group 5"/>
          <p:cNvGrpSpPr/>
          <p:nvPr/>
        </p:nvGrpSpPr>
        <p:grpSpPr>
          <a:xfrm>
            <a:off x="2337364" y="-1207634"/>
            <a:ext cx="13232088" cy="13227038"/>
            <a:chOff x="0" y="0"/>
            <a:chExt cx="2968197" cy="2967064"/>
          </a:xfrm>
        </p:grpSpPr>
        <p:sp>
          <p:nvSpPr>
            <p:cNvPr id="6" name="Freeform 6"/>
            <p:cNvSpPr/>
            <p:nvPr/>
          </p:nvSpPr>
          <p:spPr>
            <a:xfrm>
              <a:off x="0" y="0"/>
              <a:ext cx="2968197" cy="2967064"/>
            </a:xfrm>
            <a:custGeom>
              <a:avLst/>
              <a:gdLst/>
              <a:ahLst/>
              <a:cxnLst/>
              <a:rect l="l" t="t" r="r" b="b"/>
              <a:pathLst>
                <a:path w="2968197" h="2967064">
                  <a:moveTo>
                    <a:pt x="1484099" y="0"/>
                  </a:moveTo>
                  <a:lnTo>
                    <a:pt x="2968197" y="1483532"/>
                  </a:lnTo>
                  <a:lnTo>
                    <a:pt x="1484099" y="2967064"/>
                  </a:lnTo>
                  <a:lnTo>
                    <a:pt x="0" y="1483532"/>
                  </a:lnTo>
                  <a:lnTo>
                    <a:pt x="1484099" y="0"/>
                  </a:lnTo>
                  <a:close/>
                </a:path>
              </a:pathLst>
            </a:custGeom>
            <a:solidFill>
              <a:srgbClr val="FFFFFF"/>
            </a:solidFill>
            <a:ln w="19050" cap="sq">
              <a:solidFill>
                <a:srgbClr val="B52414"/>
              </a:solidFill>
              <a:prstDash val="solid"/>
              <a:miter/>
            </a:ln>
          </p:spPr>
          <p:txBody>
            <a:bodyPr/>
            <a:lstStyle/>
            <a:p>
              <a:endParaRPr lang="ja-JP" altLang="en-US"/>
            </a:p>
          </p:txBody>
        </p:sp>
        <p:sp>
          <p:nvSpPr>
            <p:cNvPr id="7" name="TextBox 7"/>
            <p:cNvSpPr txBox="1"/>
            <p:nvPr/>
          </p:nvSpPr>
          <p:spPr>
            <a:xfrm>
              <a:off x="510159" y="271839"/>
              <a:ext cx="1947879" cy="2185261"/>
            </a:xfrm>
            <a:prstGeom prst="rect">
              <a:avLst/>
            </a:prstGeom>
          </p:spPr>
          <p:txBody>
            <a:bodyPr lIns="50800" tIns="50800" rIns="50800" bIns="50800" rtlCol="0" anchor="ctr"/>
            <a:lstStyle/>
            <a:p>
              <a:pPr algn="ctr">
                <a:lnSpc>
                  <a:spcPts val="3000"/>
                </a:lnSpc>
              </a:pPr>
              <a:endParaRPr/>
            </a:p>
          </p:txBody>
        </p:sp>
      </p:grpSp>
      <p:sp>
        <p:nvSpPr>
          <p:cNvPr id="10" name="TextBox 10"/>
          <p:cNvSpPr txBox="1"/>
          <p:nvPr/>
        </p:nvSpPr>
        <p:spPr>
          <a:xfrm>
            <a:off x="5087008" y="2503394"/>
            <a:ext cx="8358684" cy="599844"/>
          </a:xfrm>
          <a:prstGeom prst="rect">
            <a:avLst/>
          </a:prstGeom>
        </p:spPr>
        <p:txBody>
          <a:bodyPr lIns="0" tIns="0" rIns="0" bIns="0" rtlCol="0" anchor="t">
            <a:spAutoFit/>
          </a:bodyPr>
          <a:lstStyle/>
          <a:p>
            <a:pPr algn="ctr">
              <a:lnSpc>
                <a:spcPts val="4560"/>
              </a:lnSpc>
            </a:pPr>
            <a:endParaRPr lang="ja-JP" altLang="en-US" sz="4800" u="sng">
              <a:solidFill>
                <a:srgbClr val="000000"/>
              </a:solidFill>
              <a:ea typeface="テロップ明朝（N仕様）"/>
              <a:cs typeface="Calibri"/>
            </a:endParaRPr>
          </a:p>
        </p:txBody>
      </p:sp>
      <p:sp>
        <p:nvSpPr>
          <p:cNvPr id="15" name="TextBox 15"/>
          <p:cNvSpPr txBox="1"/>
          <p:nvPr/>
        </p:nvSpPr>
        <p:spPr>
          <a:xfrm>
            <a:off x="6031131" y="7624891"/>
            <a:ext cx="5549545" cy="505523"/>
          </a:xfrm>
          <a:prstGeom prst="rect">
            <a:avLst/>
          </a:prstGeom>
        </p:spPr>
        <p:txBody>
          <a:bodyPr lIns="0" tIns="0" rIns="0" bIns="0" rtlCol="0" anchor="t">
            <a:spAutoFit/>
          </a:bodyPr>
          <a:lstStyle/>
          <a:p>
            <a:pPr algn="ctr">
              <a:lnSpc>
                <a:spcPts val="4199"/>
              </a:lnSpc>
            </a:pPr>
            <a:endParaRPr lang="en-US" sz="2999">
              <a:solidFill>
                <a:srgbClr val="000000"/>
              </a:solidFill>
              <a:ea typeface="テロップ明朝（N仕様）"/>
            </a:endParaRPr>
          </a:p>
        </p:txBody>
      </p:sp>
      <p:sp>
        <p:nvSpPr>
          <p:cNvPr id="17" name="Freeform 17"/>
          <p:cNvSpPr/>
          <p:nvPr/>
        </p:nvSpPr>
        <p:spPr>
          <a:xfrm>
            <a:off x="11834489" y="6917086"/>
            <a:ext cx="6869585" cy="1246207"/>
          </a:xfrm>
          <a:custGeom>
            <a:avLst/>
            <a:gdLst/>
            <a:ahLst/>
            <a:cxnLst/>
            <a:rect l="l" t="t" r="r" b="b"/>
            <a:pathLst>
              <a:path w="6869585" h="1246207">
                <a:moveTo>
                  <a:pt x="0" y="0"/>
                </a:moveTo>
                <a:lnTo>
                  <a:pt x="6869585" y="0"/>
                </a:lnTo>
                <a:lnTo>
                  <a:pt x="6869585" y="1246206"/>
                </a:lnTo>
                <a:lnTo>
                  <a:pt x="0" y="12462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18" name="Freeform 18"/>
          <p:cNvSpPr/>
          <p:nvPr/>
        </p:nvSpPr>
        <p:spPr>
          <a:xfrm>
            <a:off x="-247696" y="2024772"/>
            <a:ext cx="6869585" cy="1246207"/>
          </a:xfrm>
          <a:custGeom>
            <a:avLst/>
            <a:gdLst/>
            <a:ahLst/>
            <a:cxnLst/>
            <a:rect l="l" t="t" r="r" b="b"/>
            <a:pathLst>
              <a:path w="6869585" h="1246207">
                <a:moveTo>
                  <a:pt x="0" y="0"/>
                </a:moveTo>
                <a:lnTo>
                  <a:pt x="6869586" y="0"/>
                </a:lnTo>
                <a:lnTo>
                  <a:pt x="6869586" y="1246207"/>
                </a:lnTo>
                <a:lnTo>
                  <a:pt x="0" y="12462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12" name="テキスト ボックス 11">
            <a:extLst>
              <a:ext uri="{FF2B5EF4-FFF2-40B4-BE49-F238E27FC236}">
                <a16:creationId xmlns:a16="http://schemas.microsoft.com/office/drawing/2014/main" id="{E6518DC8-2087-FD47-3FC0-4250FBDD84E9}"/>
              </a:ext>
            </a:extLst>
          </p:cNvPr>
          <p:cNvSpPr txBox="1"/>
          <p:nvPr/>
        </p:nvSpPr>
        <p:spPr>
          <a:xfrm>
            <a:off x="4581070" y="4172858"/>
            <a:ext cx="100738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ja-JP" altLang="en-US" sz="6000">
              <a:latin typeface="テロップ明朝（N仕様）"/>
              <a:ea typeface="テロップ明朝（N仕様）"/>
              <a:cs typeface="Calibri"/>
            </a:endParaRPr>
          </a:p>
          <a:p>
            <a:r>
              <a:rPr lang="ja-JP" altLang="en-US" sz="6000">
                <a:latin typeface="テロップ明朝（N仕様）"/>
                <a:ea typeface="テロップ明朝（N仕様）"/>
                <a:cs typeface="Calibri"/>
              </a:rPr>
              <a:t>チーム、個人の振り返り</a:t>
            </a:r>
          </a:p>
        </p:txBody>
      </p:sp>
    </p:spTree>
    <p:extLst>
      <p:ext uri="{BB962C8B-B14F-4D97-AF65-F5344CB8AC3E}">
        <p14:creationId xmlns:p14="http://schemas.microsoft.com/office/powerpoint/2010/main" val="3473617903"/>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2" name="Group 2"/>
          <p:cNvGrpSpPr/>
          <p:nvPr/>
        </p:nvGrpSpPr>
        <p:grpSpPr>
          <a:xfrm>
            <a:off x="810566" y="1473068"/>
            <a:ext cx="8367420" cy="3888158"/>
            <a:chOff x="0" y="-238125"/>
            <a:chExt cx="2184469" cy="1050925"/>
          </a:xfrm>
        </p:grpSpPr>
        <p:sp>
          <p:nvSpPr>
            <p:cNvPr id="3" name="Freeform 3"/>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4" name="TextBox 4"/>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5" name="Group 5"/>
          <p:cNvGrpSpPr/>
          <p:nvPr/>
        </p:nvGrpSpPr>
        <p:grpSpPr>
          <a:xfrm>
            <a:off x="810566" y="5620422"/>
            <a:ext cx="8294155" cy="3086100"/>
            <a:chOff x="0" y="0"/>
            <a:chExt cx="2184469" cy="812800"/>
          </a:xfrm>
        </p:grpSpPr>
        <p:sp>
          <p:nvSpPr>
            <p:cNvPr id="6" name="Freeform 6"/>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7" name="TextBox 7"/>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8" name="Group 8"/>
          <p:cNvGrpSpPr/>
          <p:nvPr/>
        </p:nvGrpSpPr>
        <p:grpSpPr>
          <a:xfrm>
            <a:off x="9304746" y="5620422"/>
            <a:ext cx="8172125" cy="3086100"/>
            <a:chOff x="0" y="0"/>
            <a:chExt cx="2152329" cy="812800"/>
          </a:xfrm>
        </p:grpSpPr>
        <p:sp>
          <p:nvSpPr>
            <p:cNvPr id="9" name="Freeform 9"/>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0" name="TextBox 10"/>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1" name="Group 11"/>
          <p:cNvGrpSpPr/>
          <p:nvPr/>
        </p:nvGrpSpPr>
        <p:grpSpPr>
          <a:xfrm>
            <a:off x="9304746" y="1476124"/>
            <a:ext cx="8172124" cy="3903714"/>
            <a:chOff x="0" y="-238125"/>
            <a:chExt cx="2152329" cy="1050925"/>
          </a:xfrm>
        </p:grpSpPr>
        <p:sp>
          <p:nvSpPr>
            <p:cNvPr id="12" name="Freeform 12"/>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3" name="TextBox 13"/>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22" name="Group 22"/>
          <p:cNvGrpSpPr/>
          <p:nvPr/>
        </p:nvGrpSpPr>
        <p:grpSpPr>
          <a:xfrm>
            <a:off x="826273" y="240671"/>
            <a:ext cx="16121854" cy="641201"/>
            <a:chOff x="0" y="-400049"/>
            <a:chExt cx="21495806" cy="854935"/>
          </a:xfrm>
        </p:grpSpPr>
        <p:sp>
          <p:nvSpPr>
            <p:cNvPr id="23" name="TextBox 23"/>
            <p:cNvSpPr txBox="1"/>
            <p:nvPr/>
          </p:nvSpPr>
          <p:spPr>
            <a:xfrm>
              <a:off x="2895979" y="-400049"/>
              <a:ext cx="15633880" cy="854935"/>
            </a:xfrm>
            <a:prstGeom prst="rect">
              <a:avLst/>
            </a:prstGeom>
          </p:spPr>
          <p:txBody>
            <a:bodyPr lIns="0" tIns="0" rIns="0" bIns="0" rtlCol="0" anchor="t">
              <a:spAutoFit/>
            </a:bodyPr>
            <a:lstStyle/>
            <a:p>
              <a:pPr algn="ctr">
                <a:lnSpc>
                  <a:spcPts val="5040"/>
                </a:lnSpc>
                <a:spcBef>
                  <a:spcPct val="0"/>
                </a:spcBef>
              </a:pPr>
              <a:r>
                <a:rPr lang="ja-JP" altLang="en-US" sz="4200">
                  <a:solidFill>
                    <a:srgbClr val="000000"/>
                  </a:solidFill>
                  <a:ea typeface="テロップ明朝（N仕様） Bold"/>
                </a:rPr>
                <a:t>苦労した点と対応策、結果、学んだ点</a:t>
              </a:r>
            </a:p>
          </p:txBody>
        </p:sp>
        <p:sp>
          <p:nvSpPr>
            <p:cNvPr id="24" name="AutoShape 24"/>
            <p:cNvSpPr/>
            <p:nvPr/>
          </p:nvSpPr>
          <p:spPr>
            <a:xfrm flipH="1">
              <a:off x="0"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sp>
          <p:nvSpPr>
            <p:cNvPr id="25" name="AutoShape 25"/>
            <p:cNvSpPr/>
            <p:nvPr/>
          </p:nvSpPr>
          <p:spPr>
            <a:xfrm flipH="1">
              <a:off x="17029738"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grpSp>
      <p:grpSp>
        <p:nvGrpSpPr>
          <p:cNvPr id="26" name="Group 26"/>
          <p:cNvGrpSpPr/>
          <p:nvPr/>
        </p:nvGrpSpPr>
        <p:grpSpPr>
          <a:xfrm>
            <a:off x="3551710" y="2679608"/>
            <a:ext cx="5753035" cy="1728511"/>
            <a:chOff x="-149901" y="-276225"/>
            <a:chExt cx="7670713" cy="2304683"/>
          </a:xfrm>
        </p:grpSpPr>
        <p:sp>
          <p:nvSpPr>
            <p:cNvPr id="27" name="TextBox 27"/>
            <p:cNvSpPr txBox="1"/>
            <p:nvPr/>
          </p:nvSpPr>
          <p:spPr>
            <a:xfrm>
              <a:off x="-149901" y="-276225"/>
              <a:ext cx="7534672" cy="575287"/>
            </a:xfrm>
            <a:prstGeom prst="rect">
              <a:avLst/>
            </a:prstGeom>
          </p:spPr>
          <p:txBody>
            <a:bodyPr lIns="0" tIns="0" rIns="0" bIns="0" rtlCol="0" anchor="t">
              <a:spAutoFit/>
            </a:bodyPr>
            <a:lstStyle/>
            <a:p>
              <a:pPr>
                <a:lnSpc>
                  <a:spcPts val="3599"/>
                </a:lnSpc>
                <a:spcBef>
                  <a:spcPct val="0"/>
                </a:spcBef>
              </a:pPr>
              <a:r>
                <a:rPr lang="en-US" sz="2950">
                  <a:solidFill>
                    <a:srgbClr val="000000"/>
                  </a:solidFill>
                  <a:latin typeface="テロップ明朝（N仕様）"/>
                  <a:ea typeface="テロップ明朝（N仕様）"/>
                </a:rPr>
                <a:t>その1 </a:t>
              </a:r>
              <a:r>
                <a:rPr lang="ja-JP" altLang="en-US" sz="2950">
                  <a:solidFill>
                    <a:srgbClr val="000000"/>
                  </a:solidFill>
                  <a:latin typeface="テロップ明朝（N仕様）"/>
                  <a:ea typeface="テロップ明朝（N仕様）"/>
                </a:rPr>
                <a:t>苦労した点</a:t>
              </a:r>
            </a:p>
          </p:txBody>
        </p:sp>
        <p:sp>
          <p:nvSpPr>
            <p:cNvPr id="28" name="TextBox 28"/>
            <p:cNvSpPr txBox="1"/>
            <p:nvPr/>
          </p:nvSpPr>
          <p:spPr>
            <a:xfrm>
              <a:off x="266247" y="1289793"/>
              <a:ext cx="7254565" cy="738665"/>
            </a:xfrm>
            <a:prstGeom prst="rect">
              <a:avLst/>
            </a:prstGeom>
          </p:spPr>
          <p:txBody>
            <a:bodyPr wrap="square" lIns="0" tIns="0" rIns="0" bIns="0" rtlCol="0" anchor="t">
              <a:spAutoFit/>
            </a:bodyPr>
            <a:lstStyle/>
            <a:p>
              <a:pPr>
                <a:spcBef>
                  <a:spcPct val="0"/>
                </a:spcBef>
              </a:pPr>
              <a:r>
                <a:rPr lang="ja-JP" altLang="en-US" sz="3600">
                  <a:solidFill>
                    <a:srgbClr val="000000"/>
                  </a:solidFill>
                  <a:ea typeface="テロップ明朝（N仕様）"/>
                  <a:cs typeface="Calibri"/>
                </a:rPr>
                <a:t>認識のすり合わせ</a:t>
              </a:r>
              <a:endParaRPr lang="ja-JP" sz="3600">
                <a:cs typeface="Calibri"/>
              </a:endParaRPr>
            </a:p>
          </p:txBody>
        </p:sp>
      </p:grpSp>
      <p:sp>
        <p:nvSpPr>
          <p:cNvPr id="30" name="TextBox 30"/>
          <p:cNvSpPr txBox="1"/>
          <p:nvPr/>
        </p:nvSpPr>
        <p:spPr>
          <a:xfrm>
            <a:off x="3551709" y="5908446"/>
            <a:ext cx="5465413" cy="431465"/>
          </a:xfrm>
          <a:prstGeom prst="rect">
            <a:avLst/>
          </a:prstGeom>
        </p:spPr>
        <p:txBody>
          <a:bodyPr lIns="0" tIns="0" rIns="0" bIns="0" rtlCol="0" anchor="t">
            <a:spAutoFit/>
          </a:bodyPr>
          <a:lstStyle/>
          <a:p>
            <a:pPr>
              <a:lnSpc>
                <a:spcPts val="3599"/>
              </a:lnSpc>
              <a:spcBef>
                <a:spcPct val="0"/>
              </a:spcBef>
            </a:pPr>
            <a:r>
              <a:rPr lang="ja-JP" altLang="en-US" sz="2950">
                <a:solidFill>
                  <a:srgbClr val="000000"/>
                </a:solidFill>
                <a:latin typeface="テロップ明朝（N仕様）"/>
                <a:ea typeface="テロップ明朝（N仕様）"/>
              </a:rPr>
              <a:t>その3　取組結果</a:t>
            </a:r>
          </a:p>
        </p:txBody>
      </p:sp>
      <p:grpSp>
        <p:nvGrpSpPr>
          <p:cNvPr id="32" name="Group 32"/>
          <p:cNvGrpSpPr/>
          <p:nvPr/>
        </p:nvGrpSpPr>
        <p:grpSpPr>
          <a:xfrm>
            <a:off x="12065192" y="2684204"/>
            <a:ext cx="5103527" cy="1048484"/>
            <a:chOff x="0" y="-134678"/>
            <a:chExt cx="6804702" cy="1320067"/>
          </a:xfrm>
        </p:grpSpPr>
        <p:sp>
          <p:nvSpPr>
            <p:cNvPr id="33" name="TextBox 33"/>
            <p:cNvSpPr txBox="1"/>
            <p:nvPr/>
          </p:nvSpPr>
          <p:spPr>
            <a:xfrm>
              <a:off x="0" y="-134678"/>
              <a:ext cx="6804702" cy="1124473"/>
            </a:xfrm>
            <a:prstGeom prst="rect">
              <a:avLst/>
            </a:prstGeom>
          </p:spPr>
          <p:txBody>
            <a:bodyPr lIns="0" tIns="0" rIns="0" bIns="0" rtlCol="0" anchor="t">
              <a:spAutoFit/>
            </a:bodyPr>
            <a:lstStyle/>
            <a:p>
              <a:r>
                <a:rPr lang="ja-JP" altLang="en-US" sz="3000">
                  <a:solidFill>
                    <a:srgbClr val="000000"/>
                  </a:solidFill>
                  <a:latin typeface="テロップ明朝（N仕様）"/>
                  <a:ea typeface="テロップ明朝（N仕様）"/>
                  <a:cs typeface="+mn-lt"/>
                </a:rPr>
                <a:t>その</a:t>
              </a:r>
              <a:r>
                <a:rPr lang="en-US" altLang="ja-JP" sz="3000">
                  <a:solidFill>
                    <a:srgbClr val="000000"/>
                  </a:solidFill>
                  <a:latin typeface="テロップ明朝（N仕様）"/>
                  <a:ea typeface="+mn-lt"/>
                  <a:cs typeface="+mn-lt"/>
                </a:rPr>
                <a:t>2</a:t>
              </a:r>
              <a:r>
                <a:rPr lang="ja-JP" altLang="en-US" sz="3000">
                  <a:solidFill>
                    <a:srgbClr val="000000"/>
                  </a:solidFill>
                  <a:latin typeface="テロップ明朝（N仕様）"/>
                  <a:ea typeface="テロップ明朝（N仕様）"/>
                  <a:cs typeface="+mn-lt"/>
                </a:rPr>
                <a:t>　取組</a:t>
              </a:r>
              <a:endParaRPr lang="ja-JP" sz="3000">
                <a:solidFill>
                  <a:srgbClr val="000000"/>
                </a:solidFill>
                <a:latin typeface="テロップ明朝（N仕様）"/>
                <a:ea typeface="テロップ明朝（N仕様）"/>
                <a:cs typeface="+mn-lt"/>
              </a:endParaRPr>
            </a:p>
            <a:p>
              <a:pPr>
                <a:lnSpc>
                  <a:spcPts val="3599"/>
                </a:lnSpc>
                <a:spcBef>
                  <a:spcPct val="0"/>
                </a:spcBef>
              </a:pPr>
              <a:endParaRPr lang="ja-JP" altLang="en-US" sz="2950">
                <a:solidFill>
                  <a:srgbClr val="000000"/>
                </a:solidFill>
                <a:latin typeface="テロップ明朝（N仕様）"/>
                <a:ea typeface="テロップ明朝（N仕様）"/>
              </a:endParaRPr>
            </a:p>
          </p:txBody>
        </p:sp>
        <p:sp>
          <p:nvSpPr>
            <p:cNvPr id="34" name="TextBox 34"/>
            <p:cNvSpPr txBox="1"/>
            <p:nvPr/>
          </p:nvSpPr>
          <p:spPr>
            <a:xfrm>
              <a:off x="0" y="655329"/>
              <a:ext cx="6804702" cy="530060"/>
            </a:xfrm>
            <a:prstGeom prst="rect">
              <a:avLst/>
            </a:prstGeom>
          </p:spPr>
          <p:txBody>
            <a:bodyPr lIns="0" tIns="0" rIns="0" bIns="0" rtlCol="0" anchor="t">
              <a:spAutoFit/>
            </a:bodyPr>
            <a:lstStyle/>
            <a:p>
              <a:pPr algn="l">
                <a:lnSpc>
                  <a:spcPts val="3120"/>
                </a:lnSpc>
                <a:spcBef>
                  <a:spcPct val="0"/>
                </a:spcBef>
              </a:pPr>
              <a:endParaRPr lang="en-US" sz="2600">
                <a:solidFill>
                  <a:srgbClr val="000000"/>
                </a:solidFill>
                <a:latin typeface="Calibri"/>
                <a:ea typeface="テロップ明朝（N仕様）"/>
                <a:cs typeface="Calibri"/>
              </a:endParaRPr>
            </a:p>
          </p:txBody>
        </p:sp>
      </p:grpSp>
      <p:grpSp>
        <p:nvGrpSpPr>
          <p:cNvPr id="35" name="Group 35"/>
          <p:cNvGrpSpPr/>
          <p:nvPr/>
        </p:nvGrpSpPr>
        <p:grpSpPr>
          <a:xfrm>
            <a:off x="11624389" y="5916169"/>
            <a:ext cx="7566652" cy="2236130"/>
            <a:chOff x="-296384" y="-276225"/>
            <a:chExt cx="10088866" cy="2981502"/>
          </a:xfrm>
        </p:grpSpPr>
        <p:sp>
          <p:nvSpPr>
            <p:cNvPr id="36" name="TextBox 36"/>
            <p:cNvSpPr txBox="1"/>
            <p:nvPr/>
          </p:nvSpPr>
          <p:spPr>
            <a:xfrm>
              <a:off x="299804" y="-276225"/>
              <a:ext cx="6804702" cy="575287"/>
            </a:xfrm>
            <a:prstGeom prst="rect">
              <a:avLst/>
            </a:prstGeom>
          </p:spPr>
          <p:txBody>
            <a:bodyPr lIns="0" tIns="0" rIns="0" bIns="0" rtlCol="0" anchor="t">
              <a:spAutoFit/>
            </a:bodyPr>
            <a:lstStyle/>
            <a:p>
              <a:pPr>
                <a:lnSpc>
                  <a:spcPts val="3599"/>
                </a:lnSpc>
                <a:spcBef>
                  <a:spcPct val="0"/>
                </a:spcBef>
              </a:pPr>
              <a:r>
                <a:rPr lang="en-US" sz="2950">
                  <a:solidFill>
                    <a:srgbClr val="000000"/>
                  </a:solidFill>
                  <a:latin typeface="テロップ明朝（N仕様）"/>
                  <a:ea typeface="テロップ明朝（N仕様）"/>
                </a:rPr>
                <a:t>その4 </a:t>
              </a:r>
              <a:r>
                <a:rPr lang="ja-JP" altLang="en-US" sz="2950">
                  <a:solidFill>
                    <a:srgbClr val="000000"/>
                  </a:solidFill>
                  <a:latin typeface="テロップ明朝（N仕様）"/>
                  <a:ea typeface="テロップ明朝（N仕様）"/>
                </a:rPr>
                <a:t>学んだこと</a:t>
              </a:r>
            </a:p>
          </p:txBody>
        </p:sp>
        <p:sp>
          <p:nvSpPr>
            <p:cNvPr id="37" name="TextBox 37"/>
            <p:cNvSpPr txBox="1"/>
            <p:nvPr/>
          </p:nvSpPr>
          <p:spPr>
            <a:xfrm>
              <a:off x="-296384" y="489290"/>
              <a:ext cx="10088866" cy="2215987"/>
            </a:xfrm>
            <a:prstGeom prst="rect">
              <a:avLst/>
            </a:prstGeom>
          </p:spPr>
          <p:txBody>
            <a:bodyPr wrap="square" lIns="0" tIns="0" rIns="0" bIns="0" rtlCol="0" anchor="t">
              <a:spAutoFit/>
            </a:bodyPr>
            <a:lstStyle/>
            <a:p>
              <a:pPr>
                <a:spcBef>
                  <a:spcPct val="0"/>
                </a:spcBef>
              </a:pPr>
              <a:r>
                <a:rPr lang="ja-JP" altLang="en-US" sz="3600">
                  <a:solidFill>
                    <a:srgbClr val="000000"/>
                  </a:solidFill>
                  <a:latin typeface="テロップ明朝（N仕様）"/>
                  <a:ea typeface="テロップ明朝（N仕様）"/>
                </a:rPr>
                <a:t>・認識のずれを</a:t>
              </a:r>
              <a:endParaRPr lang="en-US" altLang="ja-JP" sz="3600">
                <a:solidFill>
                  <a:srgbClr val="000000"/>
                </a:solidFill>
                <a:latin typeface="テロップ明朝（N仕様）"/>
                <a:ea typeface="テロップ明朝（N仕様）"/>
              </a:endParaRPr>
            </a:p>
            <a:p>
              <a:pPr>
                <a:spcBef>
                  <a:spcPct val="0"/>
                </a:spcBef>
              </a:pPr>
              <a:r>
                <a:rPr lang="ja-JP" altLang="en-US" sz="3600">
                  <a:solidFill>
                    <a:srgbClr val="000000"/>
                  </a:solidFill>
                  <a:latin typeface="テロップ明朝（N仕様）"/>
                  <a:ea typeface="テロップ明朝（N仕様）"/>
                </a:rPr>
                <a:t>　発見する方法</a:t>
              </a:r>
              <a:endParaRPr lang="ja-JP" altLang="en-US" sz="3600">
                <a:latin typeface="テロップ明朝（N仕様）"/>
                <a:ea typeface="テロップ明朝（N仕様）"/>
              </a:endParaRPr>
            </a:p>
            <a:p>
              <a:pPr>
                <a:spcBef>
                  <a:spcPct val="0"/>
                </a:spcBef>
              </a:pPr>
              <a:r>
                <a:rPr lang="ja-JP" altLang="en-US" sz="3600">
                  <a:latin typeface="テロップ明朝（N仕様）"/>
                  <a:ea typeface="テロップ明朝（N仕様）"/>
                </a:rPr>
                <a:t>・資料共有の大事さ</a:t>
              </a:r>
            </a:p>
          </p:txBody>
        </p:sp>
      </p:grpSp>
      <p:sp>
        <p:nvSpPr>
          <p:cNvPr id="39" name="Freeform 4">
            <a:extLst>
              <a:ext uri="{FF2B5EF4-FFF2-40B4-BE49-F238E27FC236}">
                <a16:creationId xmlns:a16="http://schemas.microsoft.com/office/drawing/2014/main" id="{A8A96F79-4373-367D-4F40-2F385CBE4577}"/>
              </a:ext>
            </a:extLst>
          </p:cNvPr>
          <p:cNvSpPr/>
          <p:nvPr/>
        </p:nvSpPr>
        <p:spPr>
          <a:xfrm>
            <a:off x="1047660" y="2807235"/>
            <a:ext cx="2132434" cy="1848791"/>
          </a:xfrm>
          <a:custGeom>
            <a:avLst/>
            <a:gdLst/>
            <a:ahLst/>
            <a:cxnLst/>
            <a:rect l="l" t="t" r="r" b="b"/>
            <a:pathLst>
              <a:path w="3212803" h="2803900">
                <a:moveTo>
                  <a:pt x="0" y="0"/>
                </a:moveTo>
                <a:lnTo>
                  <a:pt x="3212803" y="0"/>
                </a:lnTo>
                <a:lnTo>
                  <a:pt x="3212803" y="2803901"/>
                </a:lnTo>
                <a:lnTo>
                  <a:pt x="0" y="28039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15" name="Freeform 5">
            <a:extLst>
              <a:ext uri="{FF2B5EF4-FFF2-40B4-BE49-F238E27FC236}">
                <a16:creationId xmlns:a16="http://schemas.microsoft.com/office/drawing/2014/main" id="{B1C933BD-0AA8-727F-7AE2-80BAFE3601A8}"/>
              </a:ext>
            </a:extLst>
          </p:cNvPr>
          <p:cNvSpPr/>
          <p:nvPr/>
        </p:nvSpPr>
        <p:spPr>
          <a:xfrm flipH="1">
            <a:off x="9518365" y="2868415"/>
            <a:ext cx="1940855" cy="1772236"/>
          </a:xfrm>
          <a:custGeom>
            <a:avLst/>
            <a:gdLst/>
            <a:ahLst/>
            <a:cxnLst/>
            <a:rect l="l" t="t" r="r" b="b"/>
            <a:pathLst>
              <a:path w="3209115" h="2946551">
                <a:moveTo>
                  <a:pt x="3209115" y="0"/>
                </a:moveTo>
                <a:lnTo>
                  <a:pt x="0" y="0"/>
                </a:lnTo>
                <a:lnTo>
                  <a:pt x="0" y="2946551"/>
                </a:lnTo>
                <a:lnTo>
                  <a:pt x="3209115" y="2946551"/>
                </a:lnTo>
                <a:lnTo>
                  <a:pt x="320911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17" name="TextBox 28">
            <a:extLst>
              <a:ext uri="{FF2B5EF4-FFF2-40B4-BE49-F238E27FC236}">
                <a16:creationId xmlns:a16="http://schemas.microsoft.com/office/drawing/2014/main" id="{11DD1CEB-4BAF-DA64-B117-521FDBC3E5DD}"/>
              </a:ext>
            </a:extLst>
          </p:cNvPr>
          <p:cNvSpPr txBox="1"/>
          <p:nvPr/>
        </p:nvSpPr>
        <p:spPr>
          <a:xfrm>
            <a:off x="3544324" y="6648083"/>
            <a:ext cx="5665776" cy="1661993"/>
          </a:xfrm>
          <a:prstGeom prst="rect">
            <a:avLst/>
          </a:prstGeom>
        </p:spPr>
        <p:txBody>
          <a:bodyPr wrap="square" lIns="0" tIns="0" rIns="0" bIns="0" rtlCol="0" anchor="t">
            <a:spAutoFit/>
          </a:bodyPr>
          <a:lstStyle/>
          <a:p>
            <a:pPr>
              <a:spcBef>
                <a:spcPct val="0"/>
              </a:spcBef>
            </a:pPr>
            <a:r>
              <a:rPr lang="ja-JP" altLang="en-US" sz="3600">
                <a:solidFill>
                  <a:srgbClr val="000000"/>
                </a:solidFill>
                <a:ea typeface="テロップ明朝（N仕様）"/>
                <a:cs typeface="Calibri"/>
              </a:rPr>
              <a:t>時間はかかる！</a:t>
            </a:r>
            <a:endParaRPr lang="en-US" altLang="ja-JP" sz="3600">
              <a:solidFill>
                <a:srgbClr val="000000"/>
              </a:solidFill>
              <a:ea typeface="テロップ明朝（N仕様）"/>
              <a:cs typeface="Calibri"/>
            </a:endParaRPr>
          </a:p>
          <a:p>
            <a:pPr>
              <a:spcBef>
                <a:spcPct val="0"/>
              </a:spcBef>
            </a:pPr>
            <a:r>
              <a:rPr lang="ja-JP" altLang="en-US" sz="3600">
                <a:solidFill>
                  <a:srgbClr val="000000"/>
                </a:solidFill>
                <a:ea typeface="テロップ明朝（N仕様）"/>
                <a:cs typeface="Calibri"/>
              </a:rPr>
              <a:t>だが、</a:t>
            </a:r>
            <a:r>
              <a:rPr lang="ja-JP" altLang="en-US" sz="3600">
                <a:ea typeface="テロップ明朝（N仕様）"/>
                <a:cs typeface="Calibri"/>
              </a:rPr>
              <a:t>致命的な認識の</a:t>
            </a:r>
            <a:endParaRPr lang="en-US" altLang="ja-JP" sz="3600">
              <a:ea typeface="テロップ明朝（N仕様）"/>
              <a:cs typeface="Calibri"/>
            </a:endParaRPr>
          </a:p>
          <a:p>
            <a:pPr>
              <a:spcBef>
                <a:spcPct val="0"/>
              </a:spcBef>
            </a:pPr>
            <a:r>
              <a:rPr lang="ja-JP" altLang="en-US" sz="3600">
                <a:ea typeface="テロップ明朝（N仕様）"/>
                <a:cs typeface="Calibri"/>
              </a:rPr>
              <a:t>ずれはない</a:t>
            </a:r>
          </a:p>
        </p:txBody>
      </p:sp>
      <p:sp>
        <p:nvSpPr>
          <p:cNvPr id="14" name="Freeform 5">
            <a:extLst>
              <a:ext uri="{FF2B5EF4-FFF2-40B4-BE49-F238E27FC236}">
                <a16:creationId xmlns:a16="http://schemas.microsoft.com/office/drawing/2014/main" id="{EC93385C-911B-FDC0-4932-CCFA50A88470}"/>
              </a:ext>
            </a:extLst>
          </p:cNvPr>
          <p:cNvSpPr/>
          <p:nvPr/>
        </p:nvSpPr>
        <p:spPr>
          <a:xfrm flipH="1">
            <a:off x="1054225" y="6156284"/>
            <a:ext cx="1940855" cy="1772236"/>
          </a:xfrm>
          <a:custGeom>
            <a:avLst/>
            <a:gdLst/>
            <a:ahLst/>
            <a:cxnLst/>
            <a:rect l="l" t="t" r="r" b="b"/>
            <a:pathLst>
              <a:path w="3209115" h="2946551">
                <a:moveTo>
                  <a:pt x="3209115" y="0"/>
                </a:moveTo>
                <a:lnTo>
                  <a:pt x="0" y="0"/>
                </a:lnTo>
                <a:lnTo>
                  <a:pt x="0" y="2946551"/>
                </a:lnTo>
                <a:lnTo>
                  <a:pt x="3209115" y="2946551"/>
                </a:lnTo>
                <a:lnTo>
                  <a:pt x="320911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19" name="Freeform 4">
            <a:extLst>
              <a:ext uri="{FF2B5EF4-FFF2-40B4-BE49-F238E27FC236}">
                <a16:creationId xmlns:a16="http://schemas.microsoft.com/office/drawing/2014/main" id="{91101C65-C884-3C6F-F78D-C6DD6A6EB47E}"/>
              </a:ext>
            </a:extLst>
          </p:cNvPr>
          <p:cNvSpPr/>
          <p:nvPr/>
        </p:nvSpPr>
        <p:spPr>
          <a:xfrm>
            <a:off x="9510213" y="6068146"/>
            <a:ext cx="2132434" cy="1848791"/>
          </a:xfrm>
          <a:custGeom>
            <a:avLst/>
            <a:gdLst/>
            <a:ahLst/>
            <a:cxnLst/>
            <a:rect l="l" t="t" r="r" b="b"/>
            <a:pathLst>
              <a:path w="3212803" h="2803900">
                <a:moveTo>
                  <a:pt x="0" y="0"/>
                </a:moveTo>
                <a:lnTo>
                  <a:pt x="3212803" y="0"/>
                </a:lnTo>
                <a:lnTo>
                  <a:pt x="3212803" y="2803901"/>
                </a:lnTo>
                <a:lnTo>
                  <a:pt x="0" y="28039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21" name="テキスト ボックス 20">
            <a:extLst>
              <a:ext uri="{FF2B5EF4-FFF2-40B4-BE49-F238E27FC236}">
                <a16:creationId xmlns:a16="http://schemas.microsoft.com/office/drawing/2014/main" id="{49149163-10FF-806C-9DD1-01E07D75185C}"/>
              </a:ext>
            </a:extLst>
          </p:cNvPr>
          <p:cNvSpPr txBox="1"/>
          <p:nvPr/>
        </p:nvSpPr>
        <p:spPr>
          <a:xfrm>
            <a:off x="11536655" y="3423432"/>
            <a:ext cx="6560388"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3400">
                <a:latin typeface="テロップ明朝（N仕様）"/>
                <a:ea typeface="テロップ明朝（N仕様）"/>
                <a:cs typeface="Calibri"/>
              </a:rPr>
              <a:t>・口に出す</a:t>
            </a:r>
            <a:endParaRPr lang="ja-JP" altLang="en-US" sz="3400">
              <a:latin typeface="Calibri"/>
              <a:ea typeface="テロップ明朝（N仕様）"/>
              <a:cs typeface="Calibri"/>
            </a:endParaRPr>
          </a:p>
          <a:p>
            <a:r>
              <a:rPr lang="ja-JP" altLang="en-US" sz="3400">
                <a:latin typeface="テロップ明朝（N仕様）"/>
                <a:ea typeface="テロップ明朝（N仕様）"/>
                <a:cs typeface="Calibri"/>
              </a:rPr>
              <a:t>・視覚化してチームで共有</a:t>
            </a:r>
          </a:p>
        </p:txBody>
      </p:sp>
    </p:spTree>
  </p:cSld>
  <p:clrMapOvr>
    <a:masterClrMapping/>
  </p:clrMapOvr>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2" name="Group 2"/>
          <p:cNvGrpSpPr/>
          <p:nvPr/>
        </p:nvGrpSpPr>
        <p:grpSpPr>
          <a:xfrm>
            <a:off x="810566" y="1473068"/>
            <a:ext cx="8367420" cy="3888158"/>
            <a:chOff x="0" y="-238125"/>
            <a:chExt cx="2184469" cy="1050925"/>
          </a:xfrm>
        </p:grpSpPr>
        <p:sp>
          <p:nvSpPr>
            <p:cNvPr id="3" name="Freeform 3"/>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4" name="TextBox 4"/>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5" name="Group 5"/>
          <p:cNvGrpSpPr/>
          <p:nvPr/>
        </p:nvGrpSpPr>
        <p:grpSpPr>
          <a:xfrm>
            <a:off x="810566" y="5620422"/>
            <a:ext cx="8294155" cy="3086100"/>
            <a:chOff x="0" y="0"/>
            <a:chExt cx="2184469" cy="812800"/>
          </a:xfrm>
        </p:grpSpPr>
        <p:sp>
          <p:nvSpPr>
            <p:cNvPr id="6" name="Freeform 6"/>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7" name="TextBox 7"/>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8" name="Group 8"/>
          <p:cNvGrpSpPr/>
          <p:nvPr/>
        </p:nvGrpSpPr>
        <p:grpSpPr>
          <a:xfrm>
            <a:off x="9304746" y="5620422"/>
            <a:ext cx="8172125" cy="3086100"/>
            <a:chOff x="0" y="0"/>
            <a:chExt cx="2152329" cy="812800"/>
          </a:xfrm>
        </p:grpSpPr>
        <p:sp>
          <p:nvSpPr>
            <p:cNvPr id="9" name="Freeform 9"/>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0" name="TextBox 10"/>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1" name="Group 11"/>
          <p:cNvGrpSpPr/>
          <p:nvPr/>
        </p:nvGrpSpPr>
        <p:grpSpPr>
          <a:xfrm>
            <a:off x="9304746" y="1476124"/>
            <a:ext cx="8172124" cy="3903714"/>
            <a:chOff x="0" y="-238125"/>
            <a:chExt cx="2152329" cy="1050925"/>
          </a:xfrm>
        </p:grpSpPr>
        <p:sp>
          <p:nvSpPr>
            <p:cNvPr id="12" name="Freeform 12"/>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3" name="TextBox 13"/>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22" name="Group 22"/>
          <p:cNvGrpSpPr/>
          <p:nvPr/>
        </p:nvGrpSpPr>
        <p:grpSpPr>
          <a:xfrm>
            <a:off x="826273" y="240671"/>
            <a:ext cx="16121854" cy="641201"/>
            <a:chOff x="0" y="-400049"/>
            <a:chExt cx="21495806" cy="854935"/>
          </a:xfrm>
        </p:grpSpPr>
        <p:sp>
          <p:nvSpPr>
            <p:cNvPr id="23" name="TextBox 23"/>
            <p:cNvSpPr txBox="1"/>
            <p:nvPr/>
          </p:nvSpPr>
          <p:spPr>
            <a:xfrm>
              <a:off x="2895979" y="-400049"/>
              <a:ext cx="15633880" cy="854935"/>
            </a:xfrm>
            <a:prstGeom prst="rect">
              <a:avLst/>
            </a:prstGeom>
          </p:spPr>
          <p:txBody>
            <a:bodyPr lIns="0" tIns="0" rIns="0" bIns="0" rtlCol="0" anchor="t">
              <a:spAutoFit/>
            </a:bodyPr>
            <a:lstStyle/>
            <a:p>
              <a:pPr algn="ctr">
                <a:lnSpc>
                  <a:spcPts val="5040"/>
                </a:lnSpc>
                <a:spcBef>
                  <a:spcPct val="0"/>
                </a:spcBef>
              </a:pPr>
              <a:r>
                <a:rPr lang="ja-JP" altLang="en-US" sz="4200">
                  <a:solidFill>
                    <a:srgbClr val="000000"/>
                  </a:solidFill>
                  <a:ea typeface="テロップ明朝（N仕様） Bold"/>
                </a:rPr>
                <a:t>苦労した点と対応策、結果、学んだ点</a:t>
              </a:r>
            </a:p>
          </p:txBody>
        </p:sp>
        <p:sp>
          <p:nvSpPr>
            <p:cNvPr id="24" name="AutoShape 24"/>
            <p:cNvSpPr/>
            <p:nvPr/>
          </p:nvSpPr>
          <p:spPr>
            <a:xfrm flipH="1">
              <a:off x="0"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sp>
          <p:nvSpPr>
            <p:cNvPr id="25" name="AutoShape 25"/>
            <p:cNvSpPr/>
            <p:nvPr/>
          </p:nvSpPr>
          <p:spPr>
            <a:xfrm flipH="1">
              <a:off x="17029738"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grpSp>
      <p:grpSp>
        <p:nvGrpSpPr>
          <p:cNvPr id="26" name="Group 26"/>
          <p:cNvGrpSpPr/>
          <p:nvPr/>
        </p:nvGrpSpPr>
        <p:grpSpPr>
          <a:xfrm>
            <a:off x="3412577" y="2445111"/>
            <a:ext cx="5677710" cy="2032620"/>
            <a:chOff x="-35608" y="-700946"/>
            <a:chExt cx="7570280" cy="2710155"/>
          </a:xfrm>
        </p:grpSpPr>
        <p:sp>
          <p:nvSpPr>
            <p:cNvPr id="27" name="TextBox 27"/>
            <p:cNvSpPr txBox="1"/>
            <p:nvPr/>
          </p:nvSpPr>
          <p:spPr>
            <a:xfrm>
              <a:off x="0" y="-700946"/>
              <a:ext cx="7534672" cy="575287"/>
            </a:xfrm>
            <a:prstGeom prst="rect">
              <a:avLst/>
            </a:prstGeom>
          </p:spPr>
          <p:txBody>
            <a:bodyPr lIns="0" tIns="0" rIns="0" bIns="0" rtlCol="0" anchor="t">
              <a:spAutoFit/>
            </a:bodyPr>
            <a:lstStyle/>
            <a:p>
              <a:pPr>
                <a:lnSpc>
                  <a:spcPts val="3599"/>
                </a:lnSpc>
                <a:spcBef>
                  <a:spcPct val="0"/>
                </a:spcBef>
              </a:pPr>
              <a:r>
                <a:rPr lang="en-US" sz="2950">
                  <a:solidFill>
                    <a:srgbClr val="000000"/>
                  </a:solidFill>
                  <a:latin typeface="テロップ明朝（N仕様）"/>
                  <a:ea typeface="テロップ明朝（N仕様）"/>
                </a:rPr>
                <a:t>その1 </a:t>
              </a:r>
              <a:r>
                <a:rPr lang="ja-JP" altLang="en-US" sz="2950">
                  <a:solidFill>
                    <a:srgbClr val="000000"/>
                  </a:solidFill>
                  <a:latin typeface="テロップ明朝（N仕様）"/>
                  <a:ea typeface="テロップ明朝（N仕様）"/>
                </a:rPr>
                <a:t>苦労した点</a:t>
              </a:r>
            </a:p>
          </p:txBody>
        </p:sp>
        <p:sp>
          <p:nvSpPr>
            <p:cNvPr id="28" name="TextBox 28"/>
            <p:cNvSpPr txBox="1"/>
            <p:nvPr/>
          </p:nvSpPr>
          <p:spPr>
            <a:xfrm>
              <a:off x="-35608" y="490848"/>
              <a:ext cx="7279548" cy="1518361"/>
            </a:xfrm>
            <a:prstGeom prst="rect">
              <a:avLst/>
            </a:prstGeom>
          </p:spPr>
          <p:txBody>
            <a:bodyPr wrap="square" lIns="0" tIns="0" rIns="0" bIns="0" rtlCol="0" anchor="t">
              <a:spAutoFit/>
            </a:bodyPr>
            <a:lstStyle/>
            <a:p>
              <a:pPr algn="l">
                <a:spcBef>
                  <a:spcPct val="0"/>
                </a:spcBef>
              </a:pPr>
              <a:r>
                <a:rPr lang="ja-JP" altLang="en-US" sz="3700">
                  <a:solidFill>
                    <a:srgbClr val="000000"/>
                  </a:solidFill>
                  <a:ea typeface="テロップ明朝（N仕様）"/>
                  <a:cs typeface="Calibri"/>
                </a:rPr>
                <a:t>スキルの差を</a:t>
              </a:r>
              <a:r>
                <a:rPr lang="ja-JP" altLang="en-US" sz="3700">
                  <a:ea typeface="テロップ明朝（N仕様）"/>
                  <a:cs typeface="Calibri"/>
                </a:rPr>
                <a:t>考慮した</a:t>
              </a:r>
            </a:p>
            <a:p>
              <a:pPr>
                <a:spcBef>
                  <a:spcPct val="0"/>
                </a:spcBef>
              </a:pPr>
              <a:r>
                <a:rPr lang="ja-JP" altLang="en-US" sz="3700">
                  <a:ea typeface="テロップ明朝（N仕様）"/>
                  <a:cs typeface="Calibri"/>
                </a:rPr>
                <a:t>作業分担が難しい</a:t>
              </a:r>
              <a:endParaRPr lang="ja-JP" sz="3700">
                <a:cs typeface="Calibri"/>
              </a:endParaRPr>
            </a:p>
          </p:txBody>
        </p:sp>
      </p:grpSp>
      <p:sp>
        <p:nvSpPr>
          <p:cNvPr id="30" name="TextBox 30"/>
          <p:cNvSpPr txBox="1"/>
          <p:nvPr/>
        </p:nvSpPr>
        <p:spPr>
          <a:xfrm>
            <a:off x="3439283" y="5739807"/>
            <a:ext cx="5465413" cy="431465"/>
          </a:xfrm>
          <a:prstGeom prst="rect">
            <a:avLst/>
          </a:prstGeom>
        </p:spPr>
        <p:txBody>
          <a:bodyPr lIns="0" tIns="0" rIns="0" bIns="0" rtlCol="0" anchor="t">
            <a:spAutoFit/>
          </a:bodyPr>
          <a:lstStyle/>
          <a:p>
            <a:pPr>
              <a:lnSpc>
                <a:spcPts val="3599"/>
              </a:lnSpc>
              <a:spcBef>
                <a:spcPct val="0"/>
              </a:spcBef>
            </a:pPr>
            <a:r>
              <a:rPr lang="ja-JP" altLang="en-US" sz="2950">
                <a:solidFill>
                  <a:srgbClr val="000000"/>
                </a:solidFill>
                <a:latin typeface="テロップ明朝（N仕様）"/>
                <a:ea typeface="テロップ明朝（N仕様）"/>
              </a:rPr>
              <a:t>その3　取組結果</a:t>
            </a:r>
          </a:p>
        </p:txBody>
      </p:sp>
      <p:grpSp>
        <p:nvGrpSpPr>
          <p:cNvPr id="32" name="Group 32"/>
          <p:cNvGrpSpPr/>
          <p:nvPr/>
        </p:nvGrpSpPr>
        <p:grpSpPr>
          <a:xfrm>
            <a:off x="12065192" y="2436019"/>
            <a:ext cx="4428969" cy="893130"/>
            <a:chOff x="0" y="-647395"/>
            <a:chExt cx="6804702" cy="2211467"/>
          </a:xfrm>
        </p:grpSpPr>
        <p:sp>
          <p:nvSpPr>
            <p:cNvPr id="33" name="TextBox 33"/>
            <p:cNvSpPr txBox="1"/>
            <p:nvPr/>
          </p:nvSpPr>
          <p:spPr>
            <a:xfrm>
              <a:off x="0" y="-647395"/>
              <a:ext cx="6804702" cy="2211467"/>
            </a:xfrm>
            <a:prstGeom prst="rect">
              <a:avLst/>
            </a:prstGeom>
          </p:spPr>
          <p:txBody>
            <a:bodyPr lIns="0" tIns="0" rIns="0" bIns="0" rtlCol="0" anchor="t">
              <a:spAutoFit/>
            </a:bodyPr>
            <a:lstStyle/>
            <a:p>
              <a:r>
                <a:rPr lang="ja-JP" altLang="en-US" sz="3000">
                  <a:solidFill>
                    <a:srgbClr val="000000"/>
                  </a:solidFill>
                  <a:latin typeface="テロップ明朝（N仕様）"/>
                  <a:ea typeface="テロップ明朝（N仕様）"/>
                  <a:cs typeface="+mn-lt"/>
                </a:rPr>
                <a:t>その</a:t>
              </a:r>
              <a:r>
                <a:rPr lang="en-US" altLang="ja-JP" sz="3000">
                  <a:solidFill>
                    <a:srgbClr val="000000"/>
                  </a:solidFill>
                  <a:latin typeface="テロップ明朝（N仕様）"/>
                  <a:ea typeface="+mn-lt"/>
                  <a:cs typeface="+mn-lt"/>
                </a:rPr>
                <a:t>2</a:t>
              </a:r>
              <a:r>
                <a:rPr lang="ja-JP" altLang="en-US" sz="3000">
                  <a:solidFill>
                    <a:srgbClr val="000000"/>
                  </a:solidFill>
                  <a:latin typeface="テロップ明朝（N仕様）"/>
                  <a:ea typeface="テロップ明朝（N仕様）"/>
                  <a:cs typeface="+mn-lt"/>
                </a:rPr>
                <a:t>　取組</a:t>
              </a:r>
              <a:endParaRPr lang="ja-JP" sz="3000">
                <a:solidFill>
                  <a:srgbClr val="000000"/>
                </a:solidFill>
                <a:latin typeface="テロップ明朝（N仕様）"/>
                <a:ea typeface="テロップ明朝（N仕様）"/>
                <a:cs typeface="+mn-lt"/>
              </a:endParaRPr>
            </a:p>
            <a:p>
              <a:pPr>
                <a:lnSpc>
                  <a:spcPts val="3599"/>
                </a:lnSpc>
                <a:spcBef>
                  <a:spcPct val="0"/>
                </a:spcBef>
              </a:pPr>
              <a:endParaRPr lang="ja-JP" altLang="en-US" sz="2950">
                <a:solidFill>
                  <a:srgbClr val="000000"/>
                </a:solidFill>
                <a:latin typeface="テロップ明朝（N仕様）"/>
                <a:ea typeface="テロップ明朝（N仕様）"/>
              </a:endParaRPr>
            </a:p>
          </p:txBody>
        </p:sp>
        <p:sp>
          <p:nvSpPr>
            <p:cNvPr id="34" name="TextBox 34"/>
            <p:cNvSpPr txBox="1"/>
            <p:nvPr/>
          </p:nvSpPr>
          <p:spPr>
            <a:xfrm>
              <a:off x="0" y="655329"/>
              <a:ext cx="6804702" cy="530060"/>
            </a:xfrm>
            <a:prstGeom prst="rect">
              <a:avLst/>
            </a:prstGeom>
          </p:spPr>
          <p:txBody>
            <a:bodyPr lIns="0" tIns="0" rIns="0" bIns="0" rtlCol="0" anchor="t">
              <a:spAutoFit/>
            </a:bodyPr>
            <a:lstStyle/>
            <a:p>
              <a:pPr algn="l">
                <a:lnSpc>
                  <a:spcPts val="3120"/>
                </a:lnSpc>
                <a:spcBef>
                  <a:spcPct val="0"/>
                </a:spcBef>
              </a:pPr>
              <a:endParaRPr lang="en-US" sz="2600">
                <a:solidFill>
                  <a:srgbClr val="000000"/>
                </a:solidFill>
                <a:latin typeface="Calibri"/>
                <a:ea typeface="テロップ明朝（N仕様）"/>
                <a:cs typeface="Calibri"/>
              </a:endParaRPr>
            </a:p>
          </p:txBody>
        </p:sp>
      </p:grpSp>
      <p:grpSp>
        <p:nvGrpSpPr>
          <p:cNvPr id="35" name="Group 35"/>
          <p:cNvGrpSpPr/>
          <p:nvPr/>
        </p:nvGrpSpPr>
        <p:grpSpPr>
          <a:xfrm>
            <a:off x="11536870" y="5747530"/>
            <a:ext cx="7472962" cy="2111711"/>
            <a:chOff x="-413076" y="-501077"/>
            <a:chExt cx="9963949" cy="2815610"/>
          </a:xfrm>
        </p:grpSpPr>
        <p:sp>
          <p:nvSpPr>
            <p:cNvPr id="36" name="TextBox 36"/>
            <p:cNvSpPr txBox="1"/>
            <p:nvPr/>
          </p:nvSpPr>
          <p:spPr>
            <a:xfrm>
              <a:off x="299804" y="-501077"/>
              <a:ext cx="6804702" cy="575287"/>
            </a:xfrm>
            <a:prstGeom prst="rect">
              <a:avLst/>
            </a:prstGeom>
          </p:spPr>
          <p:txBody>
            <a:bodyPr lIns="0" tIns="0" rIns="0" bIns="0" rtlCol="0" anchor="t">
              <a:spAutoFit/>
            </a:bodyPr>
            <a:lstStyle/>
            <a:p>
              <a:pPr>
                <a:lnSpc>
                  <a:spcPts val="3599"/>
                </a:lnSpc>
                <a:spcBef>
                  <a:spcPct val="0"/>
                </a:spcBef>
              </a:pPr>
              <a:r>
                <a:rPr lang="en-US" sz="2950">
                  <a:solidFill>
                    <a:srgbClr val="000000"/>
                  </a:solidFill>
                  <a:latin typeface="テロップ明朝（N仕様）"/>
                  <a:ea typeface="テロップ明朝（N仕様）"/>
                </a:rPr>
                <a:t>その4 </a:t>
              </a:r>
              <a:r>
                <a:rPr lang="ja-JP" altLang="en-US" sz="2950">
                  <a:solidFill>
                    <a:srgbClr val="000000"/>
                  </a:solidFill>
                  <a:latin typeface="テロップ明朝（N仕様）"/>
                  <a:ea typeface="テロップ明朝（N仕様）"/>
                </a:rPr>
                <a:t>学んだこと</a:t>
              </a:r>
            </a:p>
          </p:txBody>
        </p:sp>
        <p:sp>
          <p:nvSpPr>
            <p:cNvPr id="37" name="TextBox 37"/>
            <p:cNvSpPr txBox="1"/>
            <p:nvPr/>
          </p:nvSpPr>
          <p:spPr>
            <a:xfrm>
              <a:off x="-413076" y="837208"/>
              <a:ext cx="9963949" cy="1477325"/>
            </a:xfrm>
            <a:prstGeom prst="rect">
              <a:avLst/>
            </a:prstGeom>
          </p:spPr>
          <p:txBody>
            <a:bodyPr wrap="square" lIns="0" tIns="0" rIns="0" bIns="0" rtlCol="0" anchor="t">
              <a:spAutoFit/>
            </a:bodyPr>
            <a:lstStyle/>
            <a:p>
              <a:pPr>
                <a:spcBef>
                  <a:spcPct val="0"/>
                </a:spcBef>
              </a:pPr>
              <a:r>
                <a:rPr lang="ja-JP" altLang="en-US" sz="3600">
                  <a:solidFill>
                    <a:srgbClr val="000000"/>
                  </a:solidFill>
                  <a:latin typeface="テロップ明朝（N仕様）"/>
                  <a:ea typeface="テロップ明朝（N仕様）"/>
                </a:rPr>
                <a:t>・</a:t>
              </a:r>
              <a:r>
                <a:rPr lang="ja-JP" altLang="en-US" sz="3600">
                  <a:latin typeface="テロップ明朝（N仕様）"/>
                  <a:ea typeface="テロップ明朝（N仕様）"/>
                </a:rPr>
                <a:t>聞きやすい環境の作り方</a:t>
              </a:r>
              <a:endParaRPr lang="en-US" altLang="ja-JP" sz="3600">
                <a:latin typeface="テロップ明朝（N仕様）"/>
                <a:ea typeface="テロップ明朝（N仕様）"/>
              </a:endParaRPr>
            </a:p>
            <a:p>
              <a:pPr>
                <a:spcBef>
                  <a:spcPct val="0"/>
                </a:spcBef>
              </a:pPr>
              <a:r>
                <a:rPr lang="ja-JP" altLang="en-US" sz="3600">
                  <a:latin typeface="テロップ明朝（N仕様）"/>
                  <a:ea typeface="テロップ明朝（N仕様）"/>
                </a:rPr>
                <a:t>・全てに触れることの大事さ</a:t>
              </a:r>
            </a:p>
          </p:txBody>
        </p:sp>
      </p:grpSp>
      <p:sp>
        <p:nvSpPr>
          <p:cNvPr id="39" name="Freeform 4">
            <a:extLst>
              <a:ext uri="{FF2B5EF4-FFF2-40B4-BE49-F238E27FC236}">
                <a16:creationId xmlns:a16="http://schemas.microsoft.com/office/drawing/2014/main" id="{A8A96F79-4373-367D-4F40-2F385CBE4577}"/>
              </a:ext>
            </a:extLst>
          </p:cNvPr>
          <p:cNvSpPr/>
          <p:nvPr/>
        </p:nvSpPr>
        <p:spPr>
          <a:xfrm>
            <a:off x="1047660" y="2975874"/>
            <a:ext cx="2132434" cy="1848791"/>
          </a:xfrm>
          <a:custGeom>
            <a:avLst/>
            <a:gdLst/>
            <a:ahLst/>
            <a:cxnLst/>
            <a:rect l="l" t="t" r="r" b="b"/>
            <a:pathLst>
              <a:path w="3212803" h="2803900">
                <a:moveTo>
                  <a:pt x="0" y="0"/>
                </a:moveTo>
                <a:lnTo>
                  <a:pt x="3212803" y="0"/>
                </a:lnTo>
                <a:lnTo>
                  <a:pt x="3212803" y="2803901"/>
                </a:lnTo>
                <a:lnTo>
                  <a:pt x="0" y="28039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15" name="Freeform 5">
            <a:extLst>
              <a:ext uri="{FF2B5EF4-FFF2-40B4-BE49-F238E27FC236}">
                <a16:creationId xmlns:a16="http://schemas.microsoft.com/office/drawing/2014/main" id="{B1C933BD-0AA8-727F-7AE2-80BAFE3601A8}"/>
              </a:ext>
            </a:extLst>
          </p:cNvPr>
          <p:cNvSpPr/>
          <p:nvPr/>
        </p:nvSpPr>
        <p:spPr>
          <a:xfrm flipH="1">
            <a:off x="9555841" y="3173454"/>
            <a:ext cx="1940855" cy="1772236"/>
          </a:xfrm>
          <a:custGeom>
            <a:avLst/>
            <a:gdLst/>
            <a:ahLst/>
            <a:cxnLst/>
            <a:rect l="l" t="t" r="r" b="b"/>
            <a:pathLst>
              <a:path w="3209115" h="2946551">
                <a:moveTo>
                  <a:pt x="3209115" y="0"/>
                </a:moveTo>
                <a:lnTo>
                  <a:pt x="0" y="0"/>
                </a:lnTo>
                <a:lnTo>
                  <a:pt x="0" y="2946551"/>
                </a:lnTo>
                <a:lnTo>
                  <a:pt x="3209115" y="2946551"/>
                </a:lnTo>
                <a:lnTo>
                  <a:pt x="320911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18" name="テキスト ボックス 17">
            <a:extLst>
              <a:ext uri="{FF2B5EF4-FFF2-40B4-BE49-F238E27FC236}">
                <a16:creationId xmlns:a16="http://schemas.microsoft.com/office/drawing/2014/main" id="{EC67E4F0-0291-CB59-3565-22D1F38351D9}"/>
              </a:ext>
            </a:extLst>
          </p:cNvPr>
          <p:cNvSpPr txBox="1"/>
          <p:nvPr/>
        </p:nvSpPr>
        <p:spPr>
          <a:xfrm>
            <a:off x="12062395" y="3461236"/>
            <a:ext cx="656038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4000">
                <a:latin typeface="テロップ明朝（N仕様）"/>
                <a:ea typeface="テロップ明朝（N仕様）"/>
                <a:cs typeface="Calibri"/>
              </a:rPr>
              <a:t>全員で同時に</a:t>
            </a:r>
            <a:endParaRPr lang="ja-JP" sz="4000">
              <a:latin typeface="テロップ明朝（N仕様）"/>
              <a:ea typeface="テロップ明朝（N仕様）"/>
              <a:cs typeface="Calibri"/>
            </a:endParaRPr>
          </a:p>
          <a:p>
            <a:r>
              <a:rPr lang="ja-JP" altLang="en-US" sz="4000">
                <a:latin typeface="テロップ明朝（N仕様）"/>
                <a:ea typeface="テロップ明朝（N仕様）"/>
                <a:cs typeface="Calibri"/>
              </a:rPr>
              <a:t>作業を進めていく</a:t>
            </a:r>
            <a:endParaRPr lang="ja-JP" sz="4000">
              <a:latin typeface="テロップ明朝（N仕様）"/>
              <a:ea typeface="テロップ明朝（N仕様）"/>
              <a:cs typeface="Calibri"/>
            </a:endParaRPr>
          </a:p>
        </p:txBody>
      </p:sp>
      <p:sp>
        <p:nvSpPr>
          <p:cNvPr id="17" name="TextBox 28">
            <a:extLst>
              <a:ext uri="{FF2B5EF4-FFF2-40B4-BE49-F238E27FC236}">
                <a16:creationId xmlns:a16="http://schemas.microsoft.com/office/drawing/2014/main" id="{11DD1CEB-4BAF-DA64-B117-521FDBC3E5DD}"/>
              </a:ext>
            </a:extLst>
          </p:cNvPr>
          <p:cNvSpPr txBox="1"/>
          <p:nvPr/>
        </p:nvSpPr>
        <p:spPr>
          <a:xfrm>
            <a:off x="3187486" y="6611213"/>
            <a:ext cx="5459661" cy="1231106"/>
          </a:xfrm>
          <a:prstGeom prst="rect">
            <a:avLst/>
          </a:prstGeom>
        </p:spPr>
        <p:txBody>
          <a:bodyPr wrap="square" lIns="0" tIns="0" rIns="0" bIns="0" rtlCol="0" anchor="t">
            <a:spAutoFit/>
          </a:bodyPr>
          <a:lstStyle/>
          <a:p>
            <a:pPr>
              <a:spcBef>
                <a:spcPct val="0"/>
              </a:spcBef>
            </a:pPr>
            <a:r>
              <a:rPr lang="ja-JP" altLang="en-US" sz="4000">
                <a:ea typeface="テロップ明朝（N仕様）"/>
                <a:cs typeface="Calibri"/>
              </a:rPr>
              <a:t>・周りに聞きやすい</a:t>
            </a:r>
            <a:endParaRPr lang="ja-JP" sz="4000">
              <a:ea typeface="ＭＳ Ｐゴシック"/>
              <a:cs typeface="Calibri"/>
            </a:endParaRPr>
          </a:p>
          <a:p>
            <a:pPr>
              <a:spcBef>
                <a:spcPct val="0"/>
              </a:spcBef>
            </a:pPr>
            <a:r>
              <a:rPr lang="ja-JP" altLang="en-US" sz="4000">
                <a:ea typeface="テロップ明朝（N仕様）"/>
                <a:cs typeface="Calibri"/>
              </a:rPr>
              <a:t>・網羅的に学べた</a:t>
            </a:r>
          </a:p>
        </p:txBody>
      </p:sp>
      <p:sp>
        <p:nvSpPr>
          <p:cNvPr id="14" name="Freeform 5">
            <a:extLst>
              <a:ext uri="{FF2B5EF4-FFF2-40B4-BE49-F238E27FC236}">
                <a16:creationId xmlns:a16="http://schemas.microsoft.com/office/drawing/2014/main" id="{EC93385C-911B-FDC0-4932-CCFA50A88470}"/>
              </a:ext>
            </a:extLst>
          </p:cNvPr>
          <p:cNvSpPr/>
          <p:nvPr/>
        </p:nvSpPr>
        <p:spPr>
          <a:xfrm flipH="1">
            <a:off x="1147914" y="6324923"/>
            <a:ext cx="1940855" cy="1772236"/>
          </a:xfrm>
          <a:custGeom>
            <a:avLst/>
            <a:gdLst/>
            <a:ahLst/>
            <a:cxnLst/>
            <a:rect l="l" t="t" r="r" b="b"/>
            <a:pathLst>
              <a:path w="3209115" h="2946551">
                <a:moveTo>
                  <a:pt x="3209115" y="0"/>
                </a:moveTo>
                <a:lnTo>
                  <a:pt x="0" y="0"/>
                </a:lnTo>
                <a:lnTo>
                  <a:pt x="0" y="2946551"/>
                </a:lnTo>
                <a:lnTo>
                  <a:pt x="3209115" y="2946551"/>
                </a:lnTo>
                <a:lnTo>
                  <a:pt x="320911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19" name="Freeform 4">
            <a:extLst>
              <a:ext uri="{FF2B5EF4-FFF2-40B4-BE49-F238E27FC236}">
                <a16:creationId xmlns:a16="http://schemas.microsoft.com/office/drawing/2014/main" id="{91101C65-C884-3C6F-F78D-C6DD6A6EB47E}"/>
              </a:ext>
            </a:extLst>
          </p:cNvPr>
          <p:cNvSpPr/>
          <p:nvPr/>
        </p:nvSpPr>
        <p:spPr>
          <a:xfrm>
            <a:off x="9547689" y="6236785"/>
            <a:ext cx="2132434" cy="1848791"/>
          </a:xfrm>
          <a:custGeom>
            <a:avLst/>
            <a:gdLst/>
            <a:ahLst/>
            <a:cxnLst/>
            <a:rect l="l" t="t" r="r" b="b"/>
            <a:pathLst>
              <a:path w="3212803" h="2803900">
                <a:moveTo>
                  <a:pt x="0" y="0"/>
                </a:moveTo>
                <a:lnTo>
                  <a:pt x="3212803" y="0"/>
                </a:lnTo>
                <a:lnTo>
                  <a:pt x="3212803" y="2803901"/>
                </a:lnTo>
                <a:lnTo>
                  <a:pt x="0" y="28039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1731704252"/>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2" name="Group 2"/>
          <p:cNvGrpSpPr/>
          <p:nvPr/>
        </p:nvGrpSpPr>
        <p:grpSpPr>
          <a:xfrm>
            <a:off x="810566" y="1473068"/>
            <a:ext cx="8367420" cy="3888158"/>
            <a:chOff x="0" y="-238125"/>
            <a:chExt cx="2184469" cy="1050925"/>
          </a:xfrm>
        </p:grpSpPr>
        <p:sp>
          <p:nvSpPr>
            <p:cNvPr id="3" name="Freeform 3"/>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4" name="TextBox 4"/>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5" name="Group 5"/>
          <p:cNvGrpSpPr/>
          <p:nvPr/>
        </p:nvGrpSpPr>
        <p:grpSpPr>
          <a:xfrm>
            <a:off x="810566" y="5620422"/>
            <a:ext cx="8294155" cy="3086100"/>
            <a:chOff x="0" y="0"/>
            <a:chExt cx="2184469" cy="812800"/>
          </a:xfrm>
        </p:grpSpPr>
        <p:sp>
          <p:nvSpPr>
            <p:cNvPr id="6" name="Freeform 6"/>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7" name="TextBox 7"/>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8" name="Group 8"/>
          <p:cNvGrpSpPr/>
          <p:nvPr/>
        </p:nvGrpSpPr>
        <p:grpSpPr>
          <a:xfrm>
            <a:off x="9304746" y="5620422"/>
            <a:ext cx="8172125" cy="3086100"/>
            <a:chOff x="0" y="0"/>
            <a:chExt cx="2152329" cy="812800"/>
          </a:xfrm>
        </p:grpSpPr>
        <p:sp>
          <p:nvSpPr>
            <p:cNvPr id="9" name="Freeform 9"/>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0" name="TextBox 10"/>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1" name="Group 11"/>
          <p:cNvGrpSpPr/>
          <p:nvPr/>
        </p:nvGrpSpPr>
        <p:grpSpPr>
          <a:xfrm>
            <a:off x="9304746" y="1476124"/>
            <a:ext cx="8172124" cy="3903714"/>
            <a:chOff x="0" y="-238125"/>
            <a:chExt cx="2152329" cy="1050925"/>
          </a:xfrm>
        </p:grpSpPr>
        <p:sp>
          <p:nvSpPr>
            <p:cNvPr id="12" name="Freeform 12"/>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3" name="TextBox 13"/>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22" name="Group 22"/>
          <p:cNvGrpSpPr/>
          <p:nvPr/>
        </p:nvGrpSpPr>
        <p:grpSpPr>
          <a:xfrm>
            <a:off x="826273" y="240671"/>
            <a:ext cx="16121854" cy="641201"/>
            <a:chOff x="0" y="-400049"/>
            <a:chExt cx="21495806" cy="854935"/>
          </a:xfrm>
        </p:grpSpPr>
        <p:sp>
          <p:nvSpPr>
            <p:cNvPr id="23" name="TextBox 23"/>
            <p:cNvSpPr txBox="1"/>
            <p:nvPr/>
          </p:nvSpPr>
          <p:spPr>
            <a:xfrm>
              <a:off x="2895979" y="-400049"/>
              <a:ext cx="15633880" cy="854935"/>
            </a:xfrm>
            <a:prstGeom prst="rect">
              <a:avLst/>
            </a:prstGeom>
          </p:spPr>
          <p:txBody>
            <a:bodyPr lIns="0" tIns="0" rIns="0" bIns="0" rtlCol="0" anchor="t">
              <a:spAutoFit/>
            </a:bodyPr>
            <a:lstStyle/>
            <a:p>
              <a:pPr algn="ctr">
                <a:lnSpc>
                  <a:spcPts val="5040"/>
                </a:lnSpc>
                <a:spcBef>
                  <a:spcPct val="0"/>
                </a:spcBef>
              </a:pPr>
              <a:r>
                <a:rPr lang="ja-JP" altLang="en-US" sz="4200">
                  <a:solidFill>
                    <a:srgbClr val="000000"/>
                  </a:solidFill>
                  <a:ea typeface="テロップ明朝（N仕様） Bold"/>
                </a:rPr>
                <a:t>苦労した点と対応策、結果、学んだ点</a:t>
              </a:r>
            </a:p>
          </p:txBody>
        </p:sp>
        <p:sp>
          <p:nvSpPr>
            <p:cNvPr id="24" name="AutoShape 24"/>
            <p:cNvSpPr/>
            <p:nvPr/>
          </p:nvSpPr>
          <p:spPr>
            <a:xfrm flipH="1">
              <a:off x="0"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sp>
          <p:nvSpPr>
            <p:cNvPr id="25" name="AutoShape 25"/>
            <p:cNvSpPr/>
            <p:nvPr/>
          </p:nvSpPr>
          <p:spPr>
            <a:xfrm flipH="1">
              <a:off x="17029738"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grpSp>
      <p:grpSp>
        <p:nvGrpSpPr>
          <p:cNvPr id="26" name="Group 26"/>
          <p:cNvGrpSpPr/>
          <p:nvPr/>
        </p:nvGrpSpPr>
        <p:grpSpPr>
          <a:xfrm>
            <a:off x="3629537" y="2688701"/>
            <a:ext cx="5685603" cy="1659909"/>
            <a:chOff x="253672" y="-376159"/>
            <a:chExt cx="7580804" cy="2213208"/>
          </a:xfrm>
        </p:grpSpPr>
        <p:sp>
          <p:nvSpPr>
            <p:cNvPr id="27" name="TextBox 27"/>
            <p:cNvSpPr txBox="1"/>
            <p:nvPr/>
          </p:nvSpPr>
          <p:spPr>
            <a:xfrm>
              <a:off x="299804" y="-376159"/>
              <a:ext cx="7534672" cy="575287"/>
            </a:xfrm>
            <a:prstGeom prst="rect">
              <a:avLst/>
            </a:prstGeom>
          </p:spPr>
          <p:txBody>
            <a:bodyPr lIns="0" tIns="0" rIns="0" bIns="0" rtlCol="0" anchor="t">
              <a:spAutoFit/>
            </a:bodyPr>
            <a:lstStyle/>
            <a:p>
              <a:pPr>
                <a:lnSpc>
                  <a:spcPts val="3599"/>
                </a:lnSpc>
                <a:spcBef>
                  <a:spcPct val="0"/>
                </a:spcBef>
              </a:pPr>
              <a:r>
                <a:rPr lang="en-US" sz="2950">
                  <a:solidFill>
                    <a:srgbClr val="000000"/>
                  </a:solidFill>
                  <a:latin typeface="テロップ明朝（N仕様）"/>
                  <a:ea typeface="テロップ明朝（N仕様）"/>
                </a:rPr>
                <a:t>その1 </a:t>
              </a:r>
              <a:r>
                <a:rPr lang="ja-JP" altLang="en-US" sz="2950">
                  <a:solidFill>
                    <a:srgbClr val="000000"/>
                  </a:solidFill>
                  <a:latin typeface="テロップ明朝（N仕様）"/>
                  <a:ea typeface="テロップ明朝（N仕様）"/>
                </a:rPr>
                <a:t>苦労した点</a:t>
              </a:r>
            </a:p>
          </p:txBody>
        </p:sp>
        <p:sp>
          <p:nvSpPr>
            <p:cNvPr id="28" name="TextBox 28"/>
            <p:cNvSpPr txBox="1"/>
            <p:nvPr/>
          </p:nvSpPr>
          <p:spPr>
            <a:xfrm>
              <a:off x="253672" y="1016313"/>
              <a:ext cx="7429448" cy="820736"/>
            </a:xfrm>
            <a:prstGeom prst="rect">
              <a:avLst/>
            </a:prstGeom>
          </p:spPr>
          <p:txBody>
            <a:bodyPr wrap="square" lIns="0" tIns="0" rIns="0" bIns="0" rtlCol="0" anchor="t">
              <a:spAutoFit/>
            </a:bodyPr>
            <a:lstStyle/>
            <a:p>
              <a:pPr algn="l">
                <a:spcBef>
                  <a:spcPct val="0"/>
                </a:spcBef>
              </a:pPr>
              <a:r>
                <a:rPr lang="ja-JP" altLang="en-US" sz="4000">
                  <a:solidFill>
                    <a:srgbClr val="000000"/>
                  </a:solidFill>
                  <a:ea typeface="テロップ明朝（N仕様）"/>
                  <a:cs typeface="Calibri"/>
                </a:rPr>
                <a:t>スケジュール管理</a:t>
              </a:r>
            </a:p>
          </p:txBody>
        </p:sp>
      </p:grpSp>
      <p:sp>
        <p:nvSpPr>
          <p:cNvPr id="30" name="TextBox 30"/>
          <p:cNvSpPr txBox="1"/>
          <p:nvPr/>
        </p:nvSpPr>
        <p:spPr>
          <a:xfrm>
            <a:off x="3682874" y="5814757"/>
            <a:ext cx="5465413" cy="431465"/>
          </a:xfrm>
          <a:prstGeom prst="rect">
            <a:avLst/>
          </a:prstGeom>
        </p:spPr>
        <p:txBody>
          <a:bodyPr lIns="0" tIns="0" rIns="0" bIns="0" rtlCol="0" anchor="t">
            <a:spAutoFit/>
          </a:bodyPr>
          <a:lstStyle/>
          <a:p>
            <a:pPr>
              <a:lnSpc>
                <a:spcPts val="3599"/>
              </a:lnSpc>
              <a:spcBef>
                <a:spcPct val="0"/>
              </a:spcBef>
            </a:pPr>
            <a:r>
              <a:rPr lang="ja-JP" altLang="en-US" sz="2950">
                <a:solidFill>
                  <a:srgbClr val="000000"/>
                </a:solidFill>
                <a:latin typeface="テロップ明朝（N仕様）"/>
                <a:ea typeface="テロップ明朝（N仕様）"/>
              </a:rPr>
              <a:t>その3　取組結果</a:t>
            </a:r>
          </a:p>
        </p:txBody>
      </p:sp>
      <p:grpSp>
        <p:nvGrpSpPr>
          <p:cNvPr id="32" name="Group 32"/>
          <p:cNvGrpSpPr/>
          <p:nvPr/>
        </p:nvGrpSpPr>
        <p:grpSpPr>
          <a:xfrm>
            <a:off x="12065192" y="2679608"/>
            <a:ext cx="5103527" cy="1096211"/>
            <a:chOff x="0" y="-276225"/>
            <a:chExt cx="6804702" cy="1461614"/>
          </a:xfrm>
        </p:grpSpPr>
        <p:sp>
          <p:nvSpPr>
            <p:cNvPr id="33" name="TextBox 33"/>
            <p:cNvSpPr txBox="1"/>
            <p:nvPr/>
          </p:nvSpPr>
          <p:spPr>
            <a:xfrm>
              <a:off x="0" y="-276225"/>
              <a:ext cx="6804702" cy="1190839"/>
            </a:xfrm>
            <a:prstGeom prst="rect">
              <a:avLst/>
            </a:prstGeom>
          </p:spPr>
          <p:txBody>
            <a:bodyPr lIns="0" tIns="0" rIns="0" bIns="0" rtlCol="0" anchor="t">
              <a:spAutoFit/>
            </a:bodyPr>
            <a:lstStyle/>
            <a:p>
              <a:r>
                <a:rPr lang="ja-JP" altLang="en-US" sz="3000">
                  <a:solidFill>
                    <a:srgbClr val="000000"/>
                  </a:solidFill>
                  <a:latin typeface="テロップ明朝（N仕様）"/>
                  <a:ea typeface="テロップ明朝（N仕様）"/>
                  <a:cs typeface="+mn-lt"/>
                </a:rPr>
                <a:t>その</a:t>
              </a:r>
              <a:r>
                <a:rPr lang="en-US" altLang="ja-JP" sz="3000">
                  <a:solidFill>
                    <a:srgbClr val="000000"/>
                  </a:solidFill>
                  <a:latin typeface="テロップ明朝（N仕様）"/>
                  <a:ea typeface="+mn-lt"/>
                  <a:cs typeface="+mn-lt"/>
                </a:rPr>
                <a:t>2</a:t>
              </a:r>
              <a:r>
                <a:rPr lang="ja-JP" altLang="en-US" sz="3000">
                  <a:solidFill>
                    <a:srgbClr val="000000"/>
                  </a:solidFill>
                  <a:latin typeface="テロップ明朝（N仕様）"/>
                  <a:ea typeface="テロップ明朝（N仕様）"/>
                  <a:cs typeface="+mn-lt"/>
                </a:rPr>
                <a:t>　取組</a:t>
              </a:r>
              <a:endParaRPr lang="ja-JP" sz="3000">
                <a:solidFill>
                  <a:srgbClr val="000000"/>
                </a:solidFill>
                <a:latin typeface="テロップ明朝（N仕様）"/>
                <a:ea typeface="テロップ明朝（N仕様）"/>
                <a:cs typeface="+mn-lt"/>
              </a:endParaRPr>
            </a:p>
            <a:p>
              <a:pPr>
                <a:lnSpc>
                  <a:spcPts val="3599"/>
                </a:lnSpc>
                <a:spcBef>
                  <a:spcPct val="0"/>
                </a:spcBef>
              </a:pPr>
              <a:endParaRPr lang="ja-JP" altLang="en-US" sz="2950">
                <a:solidFill>
                  <a:srgbClr val="000000"/>
                </a:solidFill>
                <a:latin typeface="テロップ明朝（N仕様）"/>
                <a:ea typeface="テロップ明朝（N仕様）"/>
              </a:endParaRPr>
            </a:p>
          </p:txBody>
        </p:sp>
        <p:sp>
          <p:nvSpPr>
            <p:cNvPr id="34" name="TextBox 34"/>
            <p:cNvSpPr txBox="1"/>
            <p:nvPr/>
          </p:nvSpPr>
          <p:spPr>
            <a:xfrm>
              <a:off x="0" y="655329"/>
              <a:ext cx="6804702" cy="530060"/>
            </a:xfrm>
            <a:prstGeom prst="rect">
              <a:avLst/>
            </a:prstGeom>
          </p:spPr>
          <p:txBody>
            <a:bodyPr lIns="0" tIns="0" rIns="0" bIns="0" rtlCol="0" anchor="t">
              <a:spAutoFit/>
            </a:bodyPr>
            <a:lstStyle/>
            <a:p>
              <a:pPr algn="l">
                <a:lnSpc>
                  <a:spcPts val="3120"/>
                </a:lnSpc>
                <a:spcBef>
                  <a:spcPct val="0"/>
                </a:spcBef>
              </a:pPr>
              <a:endParaRPr lang="en-US" sz="2600">
                <a:solidFill>
                  <a:srgbClr val="000000"/>
                </a:solidFill>
                <a:latin typeface="Calibri"/>
                <a:ea typeface="テロップ明朝（N仕様）"/>
                <a:cs typeface="Calibri"/>
              </a:endParaRPr>
            </a:p>
          </p:txBody>
        </p:sp>
      </p:grpSp>
      <p:grpSp>
        <p:nvGrpSpPr>
          <p:cNvPr id="35" name="Group 35"/>
          <p:cNvGrpSpPr/>
          <p:nvPr/>
        </p:nvGrpSpPr>
        <p:grpSpPr>
          <a:xfrm>
            <a:off x="12055231" y="5916169"/>
            <a:ext cx="7454225" cy="1819678"/>
            <a:chOff x="278072" y="327623"/>
            <a:chExt cx="9938966" cy="2426233"/>
          </a:xfrm>
        </p:grpSpPr>
        <p:sp>
          <p:nvSpPr>
            <p:cNvPr id="36" name="TextBox 36"/>
            <p:cNvSpPr txBox="1"/>
            <p:nvPr/>
          </p:nvSpPr>
          <p:spPr>
            <a:xfrm>
              <a:off x="690113" y="327623"/>
              <a:ext cx="6804702" cy="575287"/>
            </a:xfrm>
            <a:prstGeom prst="rect">
              <a:avLst/>
            </a:prstGeom>
          </p:spPr>
          <p:txBody>
            <a:bodyPr lIns="0" tIns="0" rIns="0" bIns="0" rtlCol="0" anchor="t">
              <a:spAutoFit/>
            </a:bodyPr>
            <a:lstStyle/>
            <a:p>
              <a:pPr>
                <a:lnSpc>
                  <a:spcPts val="3599"/>
                </a:lnSpc>
                <a:spcBef>
                  <a:spcPct val="0"/>
                </a:spcBef>
              </a:pPr>
              <a:r>
                <a:rPr lang="en-US" sz="2950">
                  <a:solidFill>
                    <a:srgbClr val="000000"/>
                  </a:solidFill>
                  <a:latin typeface="テロップ明朝（N仕様）"/>
                  <a:ea typeface="テロップ明朝（N仕様）"/>
                </a:rPr>
                <a:t>その4 </a:t>
              </a:r>
              <a:r>
                <a:rPr lang="ja-JP" altLang="en-US" sz="2950">
                  <a:solidFill>
                    <a:srgbClr val="000000"/>
                  </a:solidFill>
                  <a:latin typeface="テロップ明朝（N仕様）"/>
                  <a:ea typeface="テロップ明朝（N仕様）"/>
                </a:rPr>
                <a:t>学んだこと</a:t>
              </a:r>
            </a:p>
          </p:txBody>
        </p:sp>
        <p:sp>
          <p:nvSpPr>
            <p:cNvPr id="37" name="TextBox 37"/>
            <p:cNvSpPr txBox="1"/>
            <p:nvPr/>
          </p:nvSpPr>
          <p:spPr>
            <a:xfrm>
              <a:off x="278072" y="784089"/>
              <a:ext cx="9938966" cy="1969767"/>
            </a:xfrm>
            <a:prstGeom prst="rect">
              <a:avLst/>
            </a:prstGeom>
          </p:spPr>
          <p:txBody>
            <a:bodyPr wrap="square" lIns="0" tIns="0" rIns="0" bIns="0" rtlCol="0" anchor="t">
              <a:spAutoFit/>
            </a:bodyPr>
            <a:lstStyle/>
            <a:p>
              <a:endParaRPr lang="ja-JP" altLang="en-US" sz="3200">
                <a:latin typeface="テロップ明朝（N仕様）"/>
                <a:ea typeface="テロップ明朝（N仕様）"/>
                <a:cs typeface="Calibri"/>
              </a:endParaRPr>
            </a:p>
            <a:p>
              <a:r>
                <a:rPr lang="ja-JP" altLang="en-US" sz="3200">
                  <a:latin typeface="テロップ明朝（N仕様）"/>
                  <a:ea typeface="テロップ明朝（N仕様）"/>
                  <a:cs typeface="Calibri"/>
                </a:rPr>
                <a:t>作業にかかる時間を</a:t>
              </a:r>
              <a:endParaRPr lang="en-US" altLang="ja-JP" sz="3200">
                <a:latin typeface="テロップ明朝（N仕様）"/>
                <a:ea typeface="テロップ明朝（N仕様）"/>
                <a:cs typeface="Calibri"/>
              </a:endParaRPr>
            </a:p>
            <a:p>
              <a:r>
                <a:rPr lang="ja-JP" altLang="en-US" sz="3200">
                  <a:latin typeface="テロップ明朝（N仕様）"/>
                  <a:ea typeface="テロップ明朝（N仕様）"/>
                  <a:cs typeface="Calibri"/>
                </a:rPr>
                <a:t>把握することの大事さ</a:t>
              </a:r>
            </a:p>
          </p:txBody>
        </p:sp>
      </p:grpSp>
      <p:sp>
        <p:nvSpPr>
          <p:cNvPr id="39" name="Freeform 4">
            <a:extLst>
              <a:ext uri="{FF2B5EF4-FFF2-40B4-BE49-F238E27FC236}">
                <a16:creationId xmlns:a16="http://schemas.microsoft.com/office/drawing/2014/main" id="{A8A96F79-4373-367D-4F40-2F385CBE4577}"/>
              </a:ext>
            </a:extLst>
          </p:cNvPr>
          <p:cNvSpPr/>
          <p:nvPr/>
        </p:nvSpPr>
        <p:spPr>
          <a:xfrm>
            <a:off x="1141349" y="2863448"/>
            <a:ext cx="2132434" cy="1848791"/>
          </a:xfrm>
          <a:custGeom>
            <a:avLst/>
            <a:gdLst/>
            <a:ahLst/>
            <a:cxnLst/>
            <a:rect l="l" t="t" r="r" b="b"/>
            <a:pathLst>
              <a:path w="3212803" h="2803900">
                <a:moveTo>
                  <a:pt x="0" y="0"/>
                </a:moveTo>
                <a:lnTo>
                  <a:pt x="3212803" y="0"/>
                </a:lnTo>
                <a:lnTo>
                  <a:pt x="3212803" y="2803901"/>
                </a:lnTo>
                <a:lnTo>
                  <a:pt x="0" y="28039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15" name="Freeform 5">
            <a:extLst>
              <a:ext uri="{FF2B5EF4-FFF2-40B4-BE49-F238E27FC236}">
                <a16:creationId xmlns:a16="http://schemas.microsoft.com/office/drawing/2014/main" id="{B1C933BD-0AA8-727F-7AE2-80BAFE3601A8}"/>
              </a:ext>
            </a:extLst>
          </p:cNvPr>
          <p:cNvSpPr/>
          <p:nvPr/>
        </p:nvSpPr>
        <p:spPr>
          <a:xfrm flipH="1">
            <a:off x="9574579" y="3154716"/>
            <a:ext cx="1940855" cy="1772236"/>
          </a:xfrm>
          <a:custGeom>
            <a:avLst/>
            <a:gdLst/>
            <a:ahLst/>
            <a:cxnLst/>
            <a:rect l="l" t="t" r="r" b="b"/>
            <a:pathLst>
              <a:path w="3209115" h="2946551">
                <a:moveTo>
                  <a:pt x="3209115" y="0"/>
                </a:moveTo>
                <a:lnTo>
                  <a:pt x="0" y="0"/>
                </a:lnTo>
                <a:lnTo>
                  <a:pt x="0" y="2946551"/>
                </a:lnTo>
                <a:lnTo>
                  <a:pt x="3209115" y="2946551"/>
                </a:lnTo>
                <a:lnTo>
                  <a:pt x="320911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18" name="テキスト ボックス 17">
            <a:extLst>
              <a:ext uri="{FF2B5EF4-FFF2-40B4-BE49-F238E27FC236}">
                <a16:creationId xmlns:a16="http://schemas.microsoft.com/office/drawing/2014/main" id="{EC67E4F0-0291-CB59-3565-22D1F38351D9}"/>
              </a:ext>
            </a:extLst>
          </p:cNvPr>
          <p:cNvSpPr txBox="1"/>
          <p:nvPr/>
        </p:nvSpPr>
        <p:spPr>
          <a:xfrm>
            <a:off x="12064942" y="3427981"/>
            <a:ext cx="656038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4000">
                <a:latin typeface="テロップ明朝（N仕様）"/>
                <a:ea typeface="テロップ明朝（N仕様）"/>
                <a:cs typeface="Calibri"/>
              </a:rPr>
              <a:t>週や日ごとで</a:t>
            </a:r>
            <a:endParaRPr lang="ja-JP" altLang="en-US" sz="4000">
              <a:ea typeface="ＭＳ Ｐゴシック"/>
              <a:cs typeface="Calibri"/>
            </a:endParaRPr>
          </a:p>
          <a:p>
            <a:r>
              <a:rPr lang="ja-JP" sz="4000">
                <a:latin typeface="テロップ明朝（N仕様）"/>
                <a:ea typeface="テロップ明朝（N仕様）"/>
                <a:cs typeface="Calibri"/>
              </a:rPr>
              <a:t>予定を立てる</a:t>
            </a:r>
            <a:endParaRPr lang="ja-JP" sz="4000"/>
          </a:p>
        </p:txBody>
      </p:sp>
      <p:sp>
        <p:nvSpPr>
          <p:cNvPr id="17" name="TextBox 28">
            <a:extLst>
              <a:ext uri="{FF2B5EF4-FFF2-40B4-BE49-F238E27FC236}">
                <a16:creationId xmlns:a16="http://schemas.microsoft.com/office/drawing/2014/main" id="{11DD1CEB-4BAF-DA64-B117-521FDBC3E5DD}"/>
              </a:ext>
            </a:extLst>
          </p:cNvPr>
          <p:cNvSpPr txBox="1"/>
          <p:nvPr/>
        </p:nvSpPr>
        <p:spPr>
          <a:xfrm>
            <a:off x="3309217" y="6613903"/>
            <a:ext cx="5459661" cy="1231106"/>
          </a:xfrm>
          <a:prstGeom prst="rect">
            <a:avLst/>
          </a:prstGeom>
        </p:spPr>
        <p:txBody>
          <a:bodyPr wrap="square" lIns="0" tIns="0" rIns="0" bIns="0" rtlCol="0" anchor="t">
            <a:spAutoFit/>
          </a:bodyPr>
          <a:lstStyle/>
          <a:p>
            <a:r>
              <a:rPr lang="ja-JP" altLang="en-US" sz="4000">
                <a:latin typeface="テロップ明朝（N仕様）"/>
                <a:ea typeface="テロップ明朝（N仕様）"/>
                <a:cs typeface="Calibri"/>
              </a:rPr>
              <a:t>設計とは異なるが、</a:t>
            </a:r>
            <a:endParaRPr lang="en-US" altLang="ja-JP" sz="4000">
              <a:latin typeface="テロップ明朝（N仕様）"/>
              <a:ea typeface="テロップ明朝（N仕様）"/>
              <a:cs typeface="Calibri"/>
            </a:endParaRPr>
          </a:p>
          <a:p>
            <a:r>
              <a:rPr lang="ja-JP" altLang="en-US" sz="4000">
                <a:latin typeface="テロップ明朝（N仕様）"/>
                <a:ea typeface="テロップ明朝（N仕様）"/>
                <a:cs typeface="Calibri"/>
              </a:rPr>
              <a:t>納得できるものが完成</a:t>
            </a:r>
            <a:endParaRPr lang="ja-JP"/>
          </a:p>
        </p:txBody>
      </p:sp>
      <p:sp>
        <p:nvSpPr>
          <p:cNvPr id="14" name="Freeform 5">
            <a:extLst>
              <a:ext uri="{FF2B5EF4-FFF2-40B4-BE49-F238E27FC236}">
                <a16:creationId xmlns:a16="http://schemas.microsoft.com/office/drawing/2014/main" id="{EC93385C-911B-FDC0-4932-CCFA50A88470}"/>
              </a:ext>
            </a:extLst>
          </p:cNvPr>
          <p:cNvSpPr/>
          <p:nvPr/>
        </p:nvSpPr>
        <p:spPr>
          <a:xfrm flipH="1">
            <a:off x="1241602" y="6343661"/>
            <a:ext cx="1940855" cy="1772236"/>
          </a:xfrm>
          <a:custGeom>
            <a:avLst/>
            <a:gdLst/>
            <a:ahLst/>
            <a:cxnLst/>
            <a:rect l="l" t="t" r="r" b="b"/>
            <a:pathLst>
              <a:path w="3209115" h="2946551">
                <a:moveTo>
                  <a:pt x="3209115" y="0"/>
                </a:moveTo>
                <a:lnTo>
                  <a:pt x="0" y="0"/>
                </a:lnTo>
                <a:lnTo>
                  <a:pt x="0" y="2946551"/>
                </a:lnTo>
                <a:lnTo>
                  <a:pt x="3209115" y="2946551"/>
                </a:lnTo>
                <a:lnTo>
                  <a:pt x="320911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19" name="Freeform 4">
            <a:extLst>
              <a:ext uri="{FF2B5EF4-FFF2-40B4-BE49-F238E27FC236}">
                <a16:creationId xmlns:a16="http://schemas.microsoft.com/office/drawing/2014/main" id="{91101C65-C884-3C6F-F78D-C6DD6A6EB47E}"/>
              </a:ext>
            </a:extLst>
          </p:cNvPr>
          <p:cNvSpPr/>
          <p:nvPr/>
        </p:nvSpPr>
        <p:spPr>
          <a:xfrm>
            <a:off x="9491476" y="6236785"/>
            <a:ext cx="2132434" cy="1848791"/>
          </a:xfrm>
          <a:custGeom>
            <a:avLst/>
            <a:gdLst/>
            <a:ahLst/>
            <a:cxnLst/>
            <a:rect l="l" t="t" r="r" b="b"/>
            <a:pathLst>
              <a:path w="3212803" h="2803900">
                <a:moveTo>
                  <a:pt x="0" y="0"/>
                </a:moveTo>
                <a:lnTo>
                  <a:pt x="3212803" y="0"/>
                </a:lnTo>
                <a:lnTo>
                  <a:pt x="3212803" y="2803901"/>
                </a:lnTo>
                <a:lnTo>
                  <a:pt x="0" y="28039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3161199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2" name="Group 2"/>
          <p:cNvGrpSpPr/>
          <p:nvPr/>
        </p:nvGrpSpPr>
        <p:grpSpPr>
          <a:xfrm>
            <a:off x="810566" y="2336870"/>
            <a:ext cx="8294155" cy="3086100"/>
            <a:chOff x="0" y="0"/>
            <a:chExt cx="2184469" cy="812800"/>
          </a:xfrm>
        </p:grpSpPr>
        <p:sp>
          <p:nvSpPr>
            <p:cNvPr id="3" name="Freeform 3"/>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4" name="TextBox 4"/>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5" name="Group 5"/>
          <p:cNvGrpSpPr/>
          <p:nvPr/>
        </p:nvGrpSpPr>
        <p:grpSpPr>
          <a:xfrm>
            <a:off x="810566" y="5620422"/>
            <a:ext cx="8294155" cy="3086100"/>
            <a:chOff x="0" y="0"/>
            <a:chExt cx="2184469" cy="812800"/>
          </a:xfrm>
        </p:grpSpPr>
        <p:sp>
          <p:nvSpPr>
            <p:cNvPr id="6" name="Freeform 6"/>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7" name="TextBox 7"/>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8" name="Group 8"/>
          <p:cNvGrpSpPr/>
          <p:nvPr/>
        </p:nvGrpSpPr>
        <p:grpSpPr>
          <a:xfrm>
            <a:off x="9304746" y="4776449"/>
            <a:ext cx="8172125" cy="3990231"/>
            <a:chOff x="0" y="-238125"/>
            <a:chExt cx="2152329" cy="1050925"/>
          </a:xfrm>
        </p:grpSpPr>
        <p:sp>
          <p:nvSpPr>
            <p:cNvPr id="9" name="Freeform 9"/>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0" name="TextBox 10"/>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1" name="Group 11"/>
          <p:cNvGrpSpPr/>
          <p:nvPr/>
        </p:nvGrpSpPr>
        <p:grpSpPr>
          <a:xfrm>
            <a:off x="9304746" y="2336870"/>
            <a:ext cx="8172125" cy="3086100"/>
            <a:chOff x="0" y="0"/>
            <a:chExt cx="2152329" cy="812800"/>
          </a:xfrm>
        </p:grpSpPr>
        <p:sp>
          <p:nvSpPr>
            <p:cNvPr id="12" name="Freeform 12"/>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3" name="TextBox 13"/>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4" name="Group 14"/>
          <p:cNvGrpSpPr/>
          <p:nvPr/>
        </p:nvGrpSpPr>
        <p:grpSpPr>
          <a:xfrm>
            <a:off x="1018458" y="6042053"/>
            <a:ext cx="2224905" cy="22249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95960" t="-31333" r="-120280" b="-79361"/>
              </a:stretch>
            </a:blipFill>
          </p:spPr>
          <p:txBody>
            <a:bodyPr/>
            <a:lstStyle/>
            <a:p>
              <a:endParaRPr lang="ja-JP" altLang="en-US"/>
            </a:p>
          </p:txBody>
        </p:sp>
      </p:grpSp>
      <p:grpSp>
        <p:nvGrpSpPr>
          <p:cNvPr id="16" name="Group 16"/>
          <p:cNvGrpSpPr/>
          <p:nvPr/>
        </p:nvGrpSpPr>
        <p:grpSpPr>
          <a:xfrm>
            <a:off x="9531224" y="6103243"/>
            <a:ext cx="2237278" cy="223727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ja-JP" altLang="en-US"/>
            </a:p>
          </p:txBody>
        </p:sp>
      </p:grpSp>
      <p:grpSp>
        <p:nvGrpSpPr>
          <p:cNvPr id="18" name="Group 18"/>
          <p:cNvGrpSpPr/>
          <p:nvPr/>
        </p:nvGrpSpPr>
        <p:grpSpPr>
          <a:xfrm>
            <a:off x="9585448" y="3016035"/>
            <a:ext cx="2183053" cy="218305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4786" t="-19314" r="-81401"/>
              </a:stretch>
            </a:blipFill>
          </p:spPr>
          <p:txBody>
            <a:bodyPr/>
            <a:lstStyle/>
            <a:p>
              <a:endParaRPr lang="ja-JP" altLang="en-US"/>
            </a:p>
          </p:txBody>
        </p:sp>
      </p:grpSp>
      <p:grpSp>
        <p:nvGrpSpPr>
          <p:cNvPr id="20" name="Group 20"/>
          <p:cNvGrpSpPr/>
          <p:nvPr/>
        </p:nvGrpSpPr>
        <p:grpSpPr>
          <a:xfrm>
            <a:off x="1034149" y="2770192"/>
            <a:ext cx="2219457" cy="221945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4766" b="-24766"/>
              </a:stretch>
            </a:blipFill>
          </p:spPr>
          <p:txBody>
            <a:bodyPr/>
            <a:lstStyle/>
            <a:p>
              <a:endParaRPr lang="ja-JP" altLang="en-US"/>
            </a:p>
          </p:txBody>
        </p:sp>
      </p:grpSp>
      <p:grpSp>
        <p:nvGrpSpPr>
          <p:cNvPr id="22" name="Group 22"/>
          <p:cNvGrpSpPr/>
          <p:nvPr/>
        </p:nvGrpSpPr>
        <p:grpSpPr>
          <a:xfrm>
            <a:off x="826273" y="240671"/>
            <a:ext cx="16121854" cy="641201"/>
            <a:chOff x="0" y="-400049"/>
            <a:chExt cx="21495806" cy="854935"/>
          </a:xfrm>
        </p:grpSpPr>
        <p:sp>
          <p:nvSpPr>
            <p:cNvPr id="23" name="TextBox 23"/>
            <p:cNvSpPr txBox="1"/>
            <p:nvPr/>
          </p:nvSpPr>
          <p:spPr>
            <a:xfrm>
              <a:off x="2895979" y="-400049"/>
              <a:ext cx="15633880" cy="854935"/>
            </a:xfrm>
            <a:prstGeom prst="rect">
              <a:avLst/>
            </a:prstGeom>
          </p:spPr>
          <p:txBody>
            <a:bodyPr lIns="0" tIns="0" rIns="0" bIns="0" rtlCol="0" anchor="t">
              <a:spAutoFit/>
            </a:bodyPr>
            <a:lstStyle/>
            <a:p>
              <a:pPr algn="ctr">
                <a:lnSpc>
                  <a:spcPts val="5040"/>
                </a:lnSpc>
                <a:spcBef>
                  <a:spcPct val="0"/>
                </a:spcBef>
              </a:pPr>
              <a:r>
                <a:rPr lang="ja-JP" altLang="en-US" sz="4200">
                  <a:solidFill>
                    <a:srgbClr val="000000"/>
                  </a:solidFill>
                  <a:ea typeface="テロップ明朝（N仕様） Bold"/>
                </a:rPr>
                <a:t>個人の発表：株式会社アーチ　粟野</a:t>
              </a:r>
              <a:endParaRPr lang="en-US" sz="4200">
                <a:solidFill>
                  <a:srgbClr val="000000"/>
                </a:solidFill>
                <a:ea typeface="テロップ明朝（N仕様） Bold"/>
              </a:endParaRPr>
            </a:p>
          </p:txBody>
        </p:sp>
        <p:sp>
          <p:nvSpPr>
            <p:cNvPr id="24" name="AutoShape 24"/>
            <p:cNvSpPr/>
            <p:nvPr/>
          </p:nvSpPr>
          <p:spPr>
            <a:xfrm flipH="1">
              <a:off x="0"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sp>
          <p:nvSpPr>
            <p:cNvPr id="25" name="AutoShape 25"/>
            <p:cNvSpPr/>
            <p:nvPr/>
          </p:nvSpPr>
          <p:spPr>
            <a:xfrm flipH="1">
              <a:off x="17029738"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grpSp>
      <p:grpSp>
        <p:nvGrpSpPr>
          <p:cNvPr id="26" name="Group 26"/>
          <p:cNvGrpSpPr/>
          <p:nvPr/>
        </p:nvGrpSpPr>
        <p:grpSpPr>
          <a:xfrm>
            <a:off x="3364086" y="3010476"/>
            <a:ext cx="5651004" cy="1344307"/>
            <a:chOff x="0" y="-276225"/>
            <a:chExt cx="7534672" cy="1792411"/>
          </a:xfrm>
        </p:grpSpPr>
        <p:sp>
          <p:nvSpPr>
            <p:cNvPr id="27" name="TextBox 27"/>
            <p:cNvSpPr txBox="1"/>
            <p:nvPr/>
          </p:nvSpPr>
          <p:spPr>
            <a:xfrm>
              <a:off x="0" y="-276225"/>
              <a:ext cx="7534672" cy="575287"/>
            </a:xfrm>
            <a:prstGeom prst="rect">
              <a:avLst/>
            </a:prstGeom>
          </p:spPr>
          <p:txBody>
            <a:bodyPr lIns="0" tIns="0" rIns="0" bIns="0" rtlCol="0" anchor="t">
              <a:spAutoFit/>
            </a:bodyPr>
            <a:lstStyle/>
            <a:p>
              <a:pPr algn="l">
                <a:lnSpc>
                  <a:spcPts val="3599"/>
                </a:lnSpc>
                <a:spcBef>
                  <a:spcPct val="0"/>
                </a:spcBef>
              </a:pPr>
              <a:r>
                <a:rPr lang="en-US" sz="2950">
                  <a:solidFill>
                    <a:srgbClr val="000000"/>
                  </a:solidFill>
                  <a:latin typeface="テロップ明朝（N仕様）"/>
                  <a:ea typeface="テロップ明朝（N仕様）"/>
                </a:rPr>
                <a:t>５</a:t>
              </a:r>
              <a:r>
                <a:rPr lang="ja-JP" altLang="en-US" sz="2950">
                  <a:solidFill>
                    <a:srgbClr val="000000"/>
                  </a:solidFill>
                  <a:latin typeface="テロップ明朝（N仕様）"/>
                  <a:ea typeface="テロップ明朝（N仕様）"/>
                </a:rPr>
                <a:t>月場所では</a:t>
              </a:r>
            </a:p>
          </p:txBody>
        </p:sp>
        <p:sp>
          <p:nvSpPr>
            <p:cNvPr id="28" name="TextBox 28"/>
            <p:cNvSpPr txBox="1"/>
            <p:nvPr/>
          </p:nvSpPr>
          <p:spPr>
            <a:xfrm>
              <a:off x="0" y="956118"/>
              <a:ext cx="6602215" cy="560068"/>
            </a:xfrm>
            <a:prstGeom prst="rect">
              <a:avLst/>
            </a:prstGeom>
          </p:spPr>
          <p:txBody>
            <a:bodyPr lIns="0" tIns="0" rIns="0" bIns="0" rtlCol="0" anchor="t">
              <a:spAutoFit/>
            </a:bodyPr>
            <a:lstStyle/>
            <a:p>
              <a:pPr algn="l">
                <a:lnSpc>
                  <a:spcPts val="3119"/>
                </a:lnSpc>
                <a:spcBef>
                  <a:spcPct val="0"/>
                </a:spcBef>
              </a:pPr>
              <a:r>
                <a:rPr lang="ja-JP" altLang="en-US" sz="3600">
                  <a:solidFill>
                    <a:srgbClr val="000000"/>
                  </a:solidFill>
                  <a:ea typeface="テロップ明朝（N仕様）"/>
                  <a:cs typeface="Calibri"/>
                </a:rPr>
                <a:t>技術的な不安</a:t>
              </a:r>
            </a:p>
          </p:txBody>
        </p:sp>
      </p:grpSp>
      <p:grpSp>
        <p:nvGrpSpPr>
          <p:cNvPr id="29" name="Group 29"/>
          <p:cNvGrpSpPr/>
          <p:nvPr/>
        </p:nvGrpSpPr>
        <p:grpSpPr>
          <a:xfrm>
            <a:off x="3364086" y="6179157"/>
            <a:ext cx="5555649" cy="1758160"/>
            <a:chOff x="-120315" y="-276225"/>
            <a:chExt cx="7407533" cy="2344213"/>
          </a:xfrm>
        </p:grpSpPr>
        <p:sp>
          <p:nvSpPr>
            <p:cNvPr id="30" name="TextBox 30"/>
            <p:cNvSpPr txBox="1"/>
            <p:nvPr/>
          </p:nvSpPr>
          <p:spPr>
            <a:xfrm>
              <a:off x="0" y="-276225"/>
              <a:ext cx="7287218" cy="1180580"/>
            </a:xfrm>
            <a:prstGeom prst="rect">
              <a:avLst/>
            </a:prstGeom>
          </p:spPr>
          <p:txBody>
            <a:bodyPr lIns="0" tIns="0" rIns="0" bIns="0" rtlCol="0" anchor="t">
              <a:spAutoFit/>
            </a:bodyPr>
            <a:lstStyle/>
            <a:p>
              <a:r>
                <a:rPr lang="ja-JP" altLang="en-US" sz="2950">
                  <a:latin typeface="テロップ明朝（N仕様） Bold"/>
                  <a:ea typeface="テロップ明朝（N仕様） Bold"/>
                  <a:cs typeface="+mn-lt"/>
                </a:rPr>
                <a:t>　十両</a:t>
              </a:r>
              <a:r>
                <a:rPr lang="ja-JP" sz="3000">
                  <a:latin typeface="テロップ明朝（N仕様） Bold"/>
                  <a:ea typeface="テロップ明朝（N仕様） Bold"/>
                  <a:cs typeface="+mn-lt"/>
                </a:rPr>
                <a:t>品質管理担当</a:t>
              </a:r>
              <a:r>
                <a:rPr lang="ja-JP" altLang="en-US" sz="2950">
                  <a:latin typeface="テロップ明朝（N仕様） Bold"/>
                  <a:ea typeface="テロップ明朝（N仕様） Bold"/>
                  <a:cs typeface="+mn-lt"/>
                </a:rPr>
                <a:t>への道</a:t>
              </a:r>
              <a:endParaRPr lang="en-US" sz="2950">
                <a:latin typeface="テロップ明朝（N仕様） Bold"/>
                <a:ea typeface="テロップ明朝（N仕様） Bold"/>
                <a:cs typeface="+mn-lt"/>
              </a:endParaRPr>
            </a:p>
            <a:p>
              <a:pPr algn="l">
                <a:lnSpc>
                  <a:spcPts val="3599"/>
                </a:lnSpc>
                <a:spcBef>
                  <a:spcPct val="0"/>
                </a:spcBef>
              </a:pPr>
              <a:endParaRPr lang="en-US" sz="2950">
                <a:solidFill>
                  <a:srgbClr val="000000"/>
                </a:solidFill>
                <a:latin typeface="テロップ明朝（N仕様）"/>
                <a:ea typeface="テロップ明朝（N仕様）"/>
              </a:endParaRPr>
            </a:p>
          </p:txBody>
        </p:sp>
        <p:sp>
          <p:nvSpPr>
            <p:cNvPr id="31" name="TextBox 31"/>
            <p:cNvSpPr txBox="1"/>
            <p:nvPr/>
          </p:nvSpPr>
          <p:spPr>
            <a:xfrm>
              <a:off x="-120315" y="1001798"/>
              <a:ext cx="6986428" cy="1066190"/>
            </a:xfrm>
            <a:prstGeom prst="rect">
              <a:avLst/>
            </a:prstGeom>
          </p:spPr>
          <p:txBody>
            <a:bodyPr wrap="square" lIns="0" tIns="0" rIns="0" bIns="0" rtlCol="0" anchor="t">
              <a:spAutoFit/>
            </a:bodyPr>
            <a:lstStyle/>
            <a:p>
              <a:pPr>
                <a:lnSpc>
                  <a:spcPts val="3119"/>
                </a:lnSpc>
                <a:spcBef>
                  <a:spcPct val="0"/>
                </a:spcBef>
              </a:pPr>
              <a:r>
                <a:rPr lang="ja-JP" altLang="en-US" sz="3600">
                  <a:solidFill>
                    <a:srgbClr val="000000"/>
                  </a:solidFill>
                  <a:latin typeface="テロップ明朝（N仕様）"/>
                  <a:ea typeface="テロップ明朝（N仕様）"/>
                </a:rPr>
                <a:t>品質向上のためのテスト実践力</a:t>
              </a:r>
            </a:p>
          </p:txBody>
        </p:sp>
      </p:grpSp>
      <p:grpSp>
        <p:nvGrpSpPr>
          <p:cNvPr id="32" name="Group 32"/>
          <p:cNvGrpSpPr/>
          <p:nvPr/>
        </p:nvGrpSpPr>
        <p:grpSpPr>
          <a:xfrm>
            <a:off x="12065192" y="2769845"/>
            <a:ext cx="5103527" cy="1933521"/>
            <a:chOff x="0" y="-276225"/>
            <a:chExt cx="6804702" cy="2578025"/>
          </a:xfrm>
        </p:grpSpPr>
        <p:sp>
          <p:nvSpPr>
            <p:cNvPr id="33" name="TextBox 33"/>
            <p:cNvSpPr txBox="1"/>
            <p:nvPr/>
          </p:nvSpPr>
          <p:spPr>
            <a:xfrm>
              <a:off x="0" y="-276225"/>
              <a:ext cx="6804702" cy="1190840"/>
            </a:xfrm>
            <a:prstGeom prst="rect">
              <a:avLst/>
            </a:prstGeom>
          </p:spPr>
          <p:txBody>
            <a:bodyPr lIns="0" tIns="0" rIns="0" bIns="0" rtlCol="0" anchor="t">
              <a:spAutoFit/>
            </a:bodyPr>
            <a:lstStyle/>
            <a:p>
              <a:r>
                <a:rPr lang="ja-JP" sz="3000">
                  <a:solidFill>
                    <a:srgbClr val="000000"/>
                  </a:solidFill>
                  <a:latin typeface="テロップ明朝（N仕様） Bold"/>
                  <a:ea typeface="テロップ明朝（N仕様） Bold"/>
                  <a:cs typeface="+mn-lt"/>
                </a:rPr>
                <a:t>十両</a:t>
              </a:r>
              <a:r>
                <a:rPr lang="ja-JP" altLang="en-US" sz="3000">
                  <a:solidFill>
                    <a:srgbClr val="000000"/>
                  </a:solidFill>
                  <a:latin typeface="テロップ明朝（N仕様） Bold"/>
                  <a:ea typeface="テロップ明朝（N仕様） Bold"/>
                  <a:cs typeface="+mn-lt"/>
                </a:rPr>
                <a:t>エンジニア</a:t>
              </a:r>
              <a:r>
                <a:rPr lang="ja-JP" sz="3000">
                  <a:solidFill>
                    <a:srgbClr val="000000"/>
                  </a:solidFill>
                  <a:latin typeface="テロップ明朝（N仕様） Bold"/>
                  <a:ea typeface="テロップ明朝（N仕様） Bold"/>
                  <a:cs typeface="+mn-lt"/>
                </a:rPr>
                <a:t>への道</a:t>
              </a:r>
              <a:endParaRPr lang="ja-JP">
                <a:latin typeface="テロップ明朝（N仕様） Bold"/>
                <a:ea typeface="テロップ明朝（N仕様） Bold"/>
              </a:endParaRPr>
            </a:p>
            <a:p>
              <a:pPr algn="l">
                <a:lnSpc>
                  <a:spcPts val="3599"/>
                </a:lnSpc>
                <a:spcBef>
                  <a:spcPct val="0"/>
                </a:spcBef>
              </a:pPr>
              <a:endParaRPr lang="en-US" sz="2950">
                <a:solidFill>
                  <a:srgbClr val="000000"/>
                </a:solidFill>
                <a:latin typeface="テロップ明朝（N仕様）"/>
                <a:ea typeface="テロップ明朝（N仕様）"/>
              </a:endParaRPr>
            </a:p>
          </p:txBody>
        </p:sp>
        <p:sp>
          <p:nvSpPr>
            <p:cNvPr id="34" name="TextBox 34"/>
            <p:cNvSpPr txBox="1"/>
            <p:nvPr/>
          </p:nvSpPr>
          <p:spPr>
            <a:xfrm>
              <a:off x="0" y="1216801"/>
              <a:ext cx="6804702" cy="1084999"/>
            </a:xfrm>
            <a:prstGeom prst="rect">
              <a:avLst/>
            </a:prstGeom>
          </p:spPr>
          <p:txBody>
            <a:bodyPr lIns="0" tIns="0" rIns="0" bIns="0" rtlCol="0" anchor="t">
              <a:spAutoFit/>
            </a:bodyPr>
            <a:lstStyle/>
            <a:p>
              <a:pPr algn="l">
                <a:lnSpc>
                  <a:spcPts val="3120"/>
                </a:lnSpc>
                <a:spcBef>
                  <a:spcPct val="0"/>
                </a:spcBef>
              </a:pPr>
              <a:r>
                <a:rPr lang="ja-JP" altLang="en-US" sz="3600">
                  <a:solidFill>
                    <a:srgbClr val="000000"/>
                  </a:solidFill>
                  <a:latin typeface="Calibri"/>
                  <a:ea typeface="テロップ明朝（N仕様）"/>
                  <a:cs typeface="Calibri"/>
                </a:rPr>
                <a:t>不明点を明確にして質問することができた</a:t>
              </a:r>
            </a:p>
          </p:txBody>
        </p:sp>
      </p:grpSp>
      <p:grpSp>
        <p:nvGrpSpPr>
          <p:cNvPr id="35" name="Group 35"/>
          <p:cNvGrpSpPr/>
          <p:nvPr/>
        </p:nvGrpSpPr>
        <p:grpSpPr>
          <a:xfrm>
            <a:off x="12065192" y="6108143"/>
            <a:ext cx="5103527" cy="1266198"/>
            <a:chOff x="0" y="-276225"/>
            <a:chExt cx="6804702" cy="1688262"/>
          </a:xfrm>
        </p:grpSpPr>
        <p:sp>
          <p:nvSpPr>
            <p:cNvPr id="36" name="TextBox 36"/>
            <p:cNvSpPr txBox="1"/>
            <p:nvPr/>
          </p:nvSpPr>
          <p:spPr>
            <a:xfrm>
              <a:off x="0" y="-276225"/>
              <a:ext cx="6804702" cy="1190839"/>
            </a:xfrm>
            <a:prstGeom prst="rect">
              <a:avLst/>
            </a:prstGeom>
          </p:spPr>
          <p:txBody>
            <a:bodyPr lIns="0" tIns="0" rIns="0" bIns="0" rtlCol="0" anchor="t">
              <a:spAutoFit/>
            </a:bodyPr>
            <a:lstStyle/>
            <a:p>
              <a:r>
                <a:rPr lang="ja-JP" altLang="en-US" sz="3000">
                  <a:solidFill>
                    <a:srgbClr val="000000"/>
                  </a:solidFill>
                  <a:latin typeface="テロップ明朝（N仕様）"/>
                  <a:ea typeface="テロップ明朝（N仕様）"/>
                  <a:cs typeface="+mn-lt"/>
                </a:rPr>
                <a:t>横綱になるために...</a:t>
              </a:r>
            </a:p>
            <a:p>
              <a:pPr>
                <a:lnSpc>
                  <a:spcPts val="3599"/>
                </a:lnSpc>
                <a:spcBef>
                  <a:spcPct val="0"/>
                </a:spcBef>
              </a:pPr>
              <a:endParaRPr lang="en-US" altLang="ja-JP" sz="2950">
                <a:solidFill>
                  <a:srgbClr val="000000"/>
                </a:solidFill>
                <a:latin typeface="テロップ明朝（N仕様）"/>
                <a:ea typeface="テロップ明朝（N仕様）"/>
                <a:cs typeface="+mn-lt"/>
              </a:endParaRPr>
            </a:p>
          </p:txBody>
        </p:sp>
        <p:sp>
          <p:nvSpPr>
            <p:cNvPr id="37" name="TextBox 37"/>
            <p:cNvSpPr txBox="1"/>
            <p:nvPr/>
          </p:nvSpPr>
          <p:spPr>
            <a:xfrm>
              <a:off x="0" y="875907"/>
              <a:ext cx="6804702" cy="536130"/>
            </a:xfrm>
            <a:prstGeom prst="rect">
              <a:avLst/>
            </a:prstGeom>
          </p:spPr>
          <p:txBody>
            <a:bodyPr lIns="0" tIns="0" rIns="0" bIns="0" rtlCol="0" anchor="t">
              <a:spAutoFit/>
            </a:bodyPr>
            <a:lstStyle/>
            <a:p>
              <a:pPr algn="l">
                <a:lnSpc>
                  <a:spcPts val="3120"/>
                </a:lnSpc>
                <a:spcBef>
                  <a:spcPct val="0"/>
                </a:spcBef>
              </a:pPr>
              <a:r>
                <a:rPr lang="ja-JP" altLang="en-US" sz="3600">
                  <a:solidFill>
                    <a:srgbClr val="000000"/>
                  </a:solidFill>
                  <a:latin typeface="テロップ明朝（N仕様）"/>
                  <a:ea typeface="テロップ明朝（N仕様）"/>
                </a:rPr>
                <a:t>コードの品質向上</a:t>
              </a:r>
            </a:p>
          </p:txBody>
        </p:sp>
      </p:grpSp>
      <p:sp>
        <p:nvSpPr>
          <p:cNvPr id="38" name="テキスト ボックス 37">
            <a:extLst>
              <a:ext uri="{FF2B5EF4-FFF2-40B4-BE49-F238E27FC236}">
                <a16:creationId xmlns:a16="http://schemas.microsoft.com/office/drawing/2014/main" id="{43FD2D5C-C6B2-2486-C5EA-72001A0D3886}"/>
              </a:ext>
            </a:extLst>
          </p:cNvPr>
          <p:cNvSpPr txBox="1"/>
          <p:nvPr/>
        </p:nvSpPr>
        <p:spPr>
          <a:xfrm>
            <a:off x="3118490" y="9258412"/>
            <a:ext cx="17321839"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ja-JP" altLang="en-US" sz="3200">
                <a:latin typeface="テロップ明朝（N仕様）"/>
                <a:ea typeface="テロップ明朝（N仕様）"/>
                <a:cs typeface="Calibri"/>
              </a:rPr>
              <a:t>※十両とは力士として初めて給料がもらえるようになる階級</a:t>
            </a:r>
            <a:endParaRPr lang="ja-JP" altLang="en-US" sz="3200">
              <a:latin typeface="テロップ明朝（N仕様）"/>
              <a:ea typeface="テロップ明朝（N仕様）"/>
            </a:endParaRPr>
          </a:p>
        </p:txBody>
      </p:sp>
    </p:spTree>
    <p:extLst>
      <p:ext uri="{BB962C8B-B14F-4D97-AF65-F5344CB8AC3E}">
        <p14:creationId xmlns:p14="http://schemas.microsoft.com/office/powerpoint/2010/main" val="2290285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2" name="Group 2"/>
          <p:cNvGrpSpPr/>
          <p:nvPr/>
        </p:nvGrpSpPr>
        <p:grpSpPr>
          <a:xfrm>
            <a:off x="810566" y="1432739"/>
            <a:ext cx="8294155" cy="3990231"/>
            <a:chOff x="0" y="-238125"/>
            <a:chExt cx="2184469" cy="1050925"/>
          </a:xfrm>
        </p:grpSpPr>
        <p:sp>
          <p:nvSpPr>
            <p:cNvPr id="3" name="Freeform 3"/>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4" name="TextBox 4"/>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5" name="Group 5"/>
          <p:cNvGrpSpPr/>
          <p:nvPr/>
        </p:nvGrpSpPr>
        <p:grpSpPr>
          <a:xfrm>
            <a:off x="810566" y="4716291"/>
            <a:ext cx="8294155" cy="3990231"/>
            <a:chOff x="0" y="-238125"/>
            <a:chExt cx="2184469" cy="1050925"/>
          </a:xfrm>
        </p:grpSpPr>
        <p:sp>
          <p:nvSpPr>
            <p:cNvPr id="6" name="Freeform 6"/>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7" name="TextBox 7"/>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8" name="Group 8"/>
          <p:cNvGrpSpPr/>
          <p:nvPr/>
        </p:nvGrpSpPr>
        <p:grpSpPr>
          <a:xfrm>
            <a:off x="9304746" y="4776449"/>
            <a:ext cx="8172125" cy="3990231"/>
            <a:chOff x="0" y="-238125"/>
            <a:chExt cx="2152329" cy="1050925"/>
          </a:xfrm>
        </p:grpSpPr>
        <p:sp>
          <p:nvSpPr>
            <p:cNvPr id="9" name="Freeform 9"/>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0" name="TextBox 10"/>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1" name="Group 11"/>
          <p:cNvGrpSpPr/>
          <p:nvPr/>
        </p:nvGrpSpPr>
        <p:grpSpPr>
          <a:xfrm>
            <a:off x="9304746" y="1432739"/>
            <a:ext cx="8172125" cy="3990231"/>
            <a:chOff x="0" y="-238125"/>
            <a:chExt cx="2152329" cy="1050925"/>
          </a:xfrm>
        </p:grpSpPr>
        <p:sp>
          <p:nvSpPr>
            <p:cNvPr id="12" name="Freeform 12"/>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3" name="TextBox 13"/>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4" name="Group 14"/>
          <p:cNvGrpSpPr/>
          <p:nvPr/>
        </p:nvGrpSpPr>
        <p:grpSpPr>
          <a:xfrm>
            <a:off x="1018458" y="6042053"/>
            <a:ext cx="2224905" cy="22249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95960" t="-31333" r="-120280" b="-79361"/>
              </a:stretch>
            </a:blipFill>
          </p:spPr>
          <p:txBody>
            <a:bodyPr/>
            <a:lstStyle/>
            <a:p>
              <a:endParaRPr lang="ja-JP" altLang="en-US"/>
            </a:p>
          </p:txBody>
        </p:sp>
      </p:grpSp>
      <p:grpSp>
        <p:nvGrpSpPr>
          <p:cNvPr id="16" name="Group 16"/>
          <p:cNvGrpSpPr/>
          <p:nvPr/>
        </p:nvGrpSpPr>
        <p:grpSpPr>
          <a:xfrm>
            <a:off x="9404225" y="6103243"/>
            <a:ext cx="2237278" cy="223727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ja-JP" altLang="en-US"/>
            </a:p>
          </p:txBody>
        </p:sp>
      </p:grpSp>
      <p:grpSp>
        <p:nvGrpSpPr>
          <p:cNvPr id="18" name="Group 18"/>
          <p:cNvGrpSpPr/>
          <p:nvPr/>
        </p:nvGrpSpPr>
        <p:grpSpPr>
          <a:xfrm>
            <a:off x="9404019" y="2798321"/>
            <a:ext cx="2183053" cy="218305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4786" t="-19314" r="-81401"/>
              </a:stretch>
            </a:blipFill>
          </p:spPr>
          <p:txBody>
            <a:bodyPr/>
            <a:lstStyle/>
            <a:p>
              <a:endParaRPr lang="ja-JP" altLang="en-US"/>
            </a:p>
          </p:txBody>
        </p:sp>
      </p:grpSp>
      <p:grpSp>
        <p:nvGrpSpPr>
          <p:cNvPr id="20" name="Group 20"/>
          <p:cNvGrpSpPr/>
          <p:nvPr/>
        </p:nvGrpSpPr>
        <p:grpSpPr>
          <a:xfrm>
            <a:off x="1034149" y="2770192"/>
            <a:ext cx="2219457" cy="221945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4766" b="-24766"/>
              </a:stretch>
            </a:blipFill>
          </p:spPr>
          <p:txBody>
            <a:bodyPr/>
            <a:lstStyle/>
            <a:p>
              <a:endParaRPr lang="ja-JP" altLang="en-US"/>
            </a:p>
          </p:txBody>
        </p:sp>
      </p:grpSp>
      <p:grpSp>
        <p:nvGrpSpPr>
          <p:cNvPr id="22" name="Group 22"/>
          <p:cNvGrpSpPr/>
          <p:nvPr/>
        </p:nvGrpSpPr>
        <p:grpSpPr>
          <a:xfrm>
            <a:off x="826273" y="240671"/>
            <a:ext cx="16121854" cy="641201"/>
            <a:chOff x="0" y="-400049"/>
            <a:chExt cx="21495806" cy="854935"/>
          </a:xfrm>
        </p:grpSpPr>
        <p:sp>
          <p:nvSpPr>
            <p:cNvPr id="23" name="TextBox 23"/>
            <p:cNvSpPr txBox="1"/>
            <p:nvPr/>
          </p:nvSpPr>
          <p:spPr>
            <a:xfrm>
              <a:off x="2895979" y="-400049"/>
              <a:ext cx="15633880" cy="854935"/>
            </a:xfrm>
            <a:prstGeom prst="rect">
              <a:avLst/>
            </a:prstGeom>
          </p:spPr>
          <p:txBody>
            <a:bodyPr lIns="0" tIns="0" rIns="0" bIns="0" rtlCol="0" anchor="t">
              <a:spAutoFit/>
            </a:bodyPr>
            <a:lstStyle/>
            <a:p>
              <a:pPr algn="ctr">
                <a:lnSpc>
                  <a:spcPts val="5040"/>
                </a:lnSpc>
                <a:spcBef>
                  <a:spcPct val="0"/>
                </a:spcBef>
              </a:pPr>
              <a:r>
                <a:rPr lang="ja-JP" altLang="en-US" sz="4200">
                  <a:solidFill>
                    <a:srgbClr val="000000"/>
                  </a:solidFill>
                  <a:ea typeface="テロップ明朝（N仕様） Bold"/>
                </a:rPr>
                <a:t>個人の発表：YSLソリューション　</a:t>
              </a:r>
              <a:r>
                <a:rPr lang="ja-JP" sz="4200">
                  <a:solidFill>
                    <a:srgbClr val="000000"/>
                  </a:solidFill>
                  <a:ea typeface="テロップ明朝（N仕様） Bold"/>
                </a:rPr>
                <a:t>杉本</a:t>
              </a:r>
              <a:endParaRPr lang="en-US" sz="4200">
                <a:solidFill>
                  <a:srgbClr val="000000"/>
                </a:solidFill>
                <a:ea typeface="テロップ明朝（N仕様） Bold"/>
              </a:endParaRPr>
            </a:p>
          </p:txBody>
        </p:sp>
        <p:sp>
          <p:nvSpPr>
            <p:cNvPr id="24" name="AutoShape 24"/>
            <p:cNvSpPr/>
            <p:nvPr/>
          </p:nvSpPr>
          <p:spPr>
            <a:xfrm flipH="1">
              <a:off x="0"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sp>
          <p:nvSpPr>
            <p:cNvPr id="25" name="AutoShape 25"/>
            <p:cNvSpPr/>
            <p:nvPr/>
          </p:nvSpPr>
          <p:spPr>
            <a:xfrm flipH="1">
              <a:off x="17029738"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grpSp>
      <p:grpSp>
        <p:nvGrpSpPr>
          <p:cNvPr id="26" name="Group 26"/>
          <p:cNvGrpSpPr/>
          <p:nvPr/>
        </p:nvGrpSpPr>
        <p:grpSpPr>
          <a:xfrm>
            <a:off x="3364086" y="3010476"/>
            <a:ext cx="5651004" cy="1973935"/>
            <a:chOff x="0" y="-276225"/>
            <a:chExt cx="7534672" cy="2631916"/>
          </a:xfrm>
        </p:grpSpPr>
        <p:sp>
          <p:nvSpPr>
            <p:cNvPr id="27" name="TextBox 27"/>
            <p:cNvSpPr txBox="1"/>
            <p:nvPr/>
          </p:nvSpPr>
          <p:spPr>
            <a:xfrm>
              <a:off x="0" y="-276225"/>
              <a:ext cx="7534672" cy="575287"/>
            </a:xfrm>
            <a:prstGeom prst="rect">
              <a:avLst/>
            </a:prstGeom>
          </p:spPr>
          <p:txBody>
            <a:bodyPr lIns="0" tIns="0" rIns="0" bIns="0" rtlCol="0" anchor="t">
              <a:spAutoFit/>
            </a:bodyPr>
            <a:lstStyle/>
            <a:p>
              <a:pPr algn="l">
                <a:lnSpc>
                  <a:spcPts val="3599"/>
                </a:lnSpc>
                <a:spcBef>
                  <a:spcPct val="0"/>
                </a:spcBef>
              </a:pPr>
              <a:r>
                <a:rPr lang="en-US" sz="2950">
                  <a:solidFill>
                    <a:srgbClr val="000000"/>
                  </a:solidFill>
                  <a:latin typeface="テロップ明朝（N仕様）"/>
                  <a:ea typeface="テロップ明朝（N仕様）"/>
                </a:rPr>
                <a:t>５</a:t>
              </a:r>
              <a:r>
                <a:rPr lang="ja-JP" altLang="en-US" sz="2950">
                  <a:solidFill>
                    <a:srgbClr val="000000"/>
                  </a:solidFill>
                  <a:latin typeface="テロップ明朝（N仕様）"/>
                  <a:ea typeface="テロップ明朝（N仕様）"/>
                </a:rPr>
                <a:t>月場所の結果</a:t>
              </a:r>
            </a:p>
          </p:txBody>
        </p:sp>
        <p:sp>
          <p:nvSpPr>
            <p:cNvPr id="28" name="TextBox 28"/>
            <p:cNvSpPr txBox="1"/>
            <p:nvPr/>
          </p:nvSpPr>
          <p:spPr>
            <a:xfrm>
              <a:off x="0" y="714213"/>
              <a:ext cx="6940880" cy="1641478"/>
            </a:xfrm>
            <a:prstGeom prst="rect">
              <a:avLst/>
            </a:prstGeom>
          </p:spPr>
          <p:txBody>
            <a:bodyPr wrap="square" lIns="0" tIns="0" rIns="0" bIns="0" rtlCol="0" anchor="t">
              <a:spAutoFit/>
            </a:bodyPr>
            <a:lstStyle/>
            <a:p>
              <a:pPr algn="l">
                <a:spcBef>
                  <a:spcPct val="0"/>
                </a:spcBef>
              </a:pPr>
              <a:r>
                <a:rPr lang="ja-JP" altLang="en-US" sz="4000">
                  <a:solidFill>
                    <a:srgbClr val="000000"/>
                  </a:solidFill>
                  <a:ea typeface="テロップ明朝（N仕様）"/>
                  <a:cs typeface="Calibri"/>
                </a:rPr>
                <a:t>学んだことに対して、</a:t>
              </a:r>
              <a:endParaRPr lang="ja-JP"/>
            </a:p>
            <a:p>
              <a:pPr>
                <a:spcBef>
                  <a:spcPct val="0"/>
                </a:spcBef>
              </a:pPr>
              <a:r>
                <a:rPr lang="ja-JP" altLang="en-US" sz="4000">
                  <a:solidFill>
                    <a:srgbClr val="000000"/>
                  </a:solidFill>
                  <a:ea typeface="テロップ明朝（N仕様）"/>
                  <a:cs typeface="Calibri"/>
                </a:rPr>
                <a:t>理解不足であったこと</a:t>
              </a:r>
            </a:p>
          </p:txBody>
        </p:sp>
      </p:grpSp>
      <p:sp>
        <p:nvSpPr>
          <p:cNvPr id="30" name="TextBox 30"/>
          <p:cNvSpPr txBox="1"/>
          <p:nvPr/>
        </p:nvSpPr>
        <p:spPr>
          <a:xfrm>
            <a:off x="3363608" y="5907014"/>
            <a:ext cx="5465413" cy="885435"/>
          </a:xfrm>
          <a:prstGeom prst="rect">
            <a:avLst/>
          </a:prstGeom>
        </p:spPr>
        <p:txBody>
          <a:bodyPr lIns="0" tIns="0" rIns="0" bIns="0" rtlCol="0" anchor="t">
            <a:spAutoFit/>
          </a:bodyPr>
          <a:lstStyle/>
          <a:p>
            <a:r>
              <a:rPr lang="ja-JP" altLang="en-US" sz="3000">
                <a:latin typeface="テロップ明朝（N仕様） Bold"/>
                <a:ea typeface="テロップ明朝（N仕様） Bold"/>
                <a:cs typeface="+mn-lt"/>
              </a:rPr>
              <a:t>十両エンジニアへの道</a:t>
            </a:r>
          </a:p>
          <a:p>
            <a:pPr algn="l">
              <a:lnSpc>
                <a:spcPts val="3599"/>
              </a:lnSpc>
              <a:spcBef>
                <a:spcPct val="0"/>
              </a:spcBef>
            </a:pPr>
            <a:endParaRPr lang="en-US" sz="2950">
              <a:solidFill>
                <a:srgbClr val="000000"/>
              </a:solidFill>
              <a:latin typeface="テロップ明朝（N仕様）"/>
              <a:ea typeface="テロップ明朝（N仕様）"/>
            </a:endParaRPr>
          </a:p>
        </p:txBody>
      </p:sp>
      <p:grpSp>
        <p:nvGrpSpPr>
          <p:cNvPr id="32" name="Group 32"/>
          <p:cNvGrpSpPr/>
          <p:nvPr/>
        </p:nvGrpSpPr>
        <p:grpSpPr>
          <a:xfrm>
            <a:off x="11865012" y="3004306"/>
            <a:ext cx="5601757" cy="2272719"/>
            <a:chOff x="-130138" y="-276225"/>
            <a:chExt cx="7469009" cy="3030289"/>
          </a:xfrm>
        </p:grpSpPr>
        <p:sp>
          <p:nvSpPr>
            <p:cNvPr id="33" name="TextBox 33"/>
            <p:cNvSpPr txBox="1"/>
            <p:nvPr/>
          </p:nvSpPr>
          <p:spPr>
            <a:xfrm>
              <a:off x="0" y="-276225"/>
              <a:ext cx="6804702" cy="615553"/>
            </a:xfrm>
            <a:prstGeom prst="rect">
              <a:avLst/>
            </a:prstGeom>
          </p:spPr>
          <p:txBody>
            <a:bodyPr lIns="0" tIns="0" rIns="0" bIns="0" rtlCol="0" anchor="t">
              <a:spAutoFit/>
            </a:bodyPr>
            <a:lstStyle/>
            <a:p>
              <a:r>
                <a:rPr lang="ja-JP" altLang="en-US" sz="3000">
                  <a:solidFill>
                    <a:srgbClr val="000000"/>
                  </a:solidFill>
                  <a:latin typeface="テロップ明朝（N仕様） Bold"/>
                  <a:ea typeface="テロップ明朝（N仕様） Bold"/>
                  <a:cs typeface="+mn-lt"/>
                </a:rPr>
                <a:t>十両</a:t>
              </a:r>
              <a:r>
                <a:rPr lang="en-US" altLang="ja-JP" sz="3000">
                  <a:solidFill>
                    <a:srgbClr val="000000"/>
                  </a:solidFill>
                  <a:latin typeface="テロップ明朝（N仕様） Bold"/>
                  <a:ea typeface="テロップ明朝（N仕様） Bold"/>
                  <a:cs typeface="+mn-lt"/>
                </a:rPr>
                <a:t>DB</a:t>
              </a:r>
              <a:r>
                <a:rPr lang="ja-JP" altLang="en-US" sz="3000">
                  <a:solidFill>
                    <a:srgbClr val="000000"/>
                  </a:solidFill>
                  <a:latin typeface="テロップ明朝（N仕様） Bold"/>
                  <a:ea typeface="テロップ明朝（N仕様） Bold"/>
                  <a:cs typeface="+mn-lt"/>
                </a:rPr>
                <a:t>担当への道</a:t>
              </a:r>
              <a:endParaRPr lang="en-US" sz="2950">
                <a:solidFill>
                  <a:srgbClr val="000000"/>
                </a:solidFill>
                <a:latin typeface="テロップ明朝（N仕様） Bold"/>
                <a:ea typeface="テロップ明朝（N仕様） Bold"/>
              </a:endParaRPr>
            </a:p>
          </p:txBody>
        </p:sp>
        <p:sp>
          <p:nvSpPr>
            <p:cNvPr id="34" name="TextBox 34"/>
            <p:cNvSpPr txBox="1"/>
            <p:nvPr/>
          </p:nvSpPr>
          <p:spPr>
            <a:xfrm>
              <a:off x="-130138" y="291854"/>
              <a:ext cx="7469009" cy="2462210"/>
            </a:xfrm>
            <a:prstGeom prst="rect">
              <a:avLst/>
            </a:prstGeom>
          </p:spPr>
          <p:txBody>
            <a:bodyPr wrap="square" lIns="0" tIns="0" rIns="0" bIns="0" rtlCol="0" anchor="t">
              <a:spAutoFit/>
            </a:bodyPr>
            <a:lstStyle/>
            <a:p>
              <a:pPr>
                <a:spcBef>
                  <a:spcPct val="0"/>
                </a:spcBef>
              </a:pPr>
              <a:r>
                <a:rPr lang="ja-JP" altLang="en-US" sz="4000">
                  <a:solidFill>
                    <a:srgbClr val="000000"/>
                  </a:solidFill>
                  <a:latin typeface="Calibri"/>
                  <a:ea typeface="テロップ明朝（N仕様）"/>
                  <a:cs typeface="Calibri"/>
                </a:rPr>
                <a:t>開発の流れやデータの</a:t>
              </a:r>
              <a:endParaRPr lang="ja-JP">
                <a:solidFill>
                  <a:srgbClr val="000000"/>
                </a:solidFill>
                <a:latin typeface="Calibri"/>
                <a:ea typeface="ＭＳ Ｐゴシック" panose="020B0600070205080204" pitchFamily="34" charset="-128"/>
                <a:cs typeface="Calibri"/>
              </a:endParaRPr>
            </a:p>
            <a:p>
              <a:pPr>
                <a:spcBef>
                  <a:spcPct val="0"/>
                </a:spcBef>
              </a:pPr>
              <a:r>
                <a:rPr lang="ja-JP" altLang="en-US" sz="4000">
                  <a:solidFill>
                    <a:srgbClr val="000000"/>
                  </a:solidFill>
                  <a:latin typeface="Calibri"/>
                  <a:ea typeface="テロップ明朝（N仕様）"/>
                  <a:cs typeface="Calibri"/>
                </a:rPr>
                <a:t>流れを身を持って</a:t>
              </a:r>
              <a:endParaRPr lang="ja-JP">
                <a:solidFill>
                  <a:srgbClr val="000000"/>
                </a:solidFill>
                <a:latin typeface="Calibri"/>
                <a:ea typeface="ＭＳ Ｐゴシック"/>
                <a:cs typeface="Calibri"/>
              </a:endParaRPr>
            </a:p>
            <a:p>
              <a:pPr algn="l">
                <a:spcBef>
                  <a:spcPct val="0"/>
                </a:spcBef>
              </a:pPr>
              <a:r>
                <a:rPr lang="ja-JP" altLang="en-US" sz="4000">
                  <a:solidFill>
                    <a:srgbClr val="000000"/>
                  </a:solidFill>
                  <a:latin typeface="Calibri"/>
                  <a:ea typeface="テロップ明朝（N仕様）"/>
                  <a:cs typeface="Calibri"/>
                </a:rPr>
                <a:t>感じることができた</a:t>
              </a:r>
              <a:endParaRPr lang="ja-JP">
                <a:ea typeface="ＭＳ Ｐゴシック"/>
                <a:cs typeface="Calibri"/>
              </a:endParaRPr>
            </a:p>
          </p:txBody>
        </p:sp>
      </p:grpSp>
      <p:grpSp>
        <p:nvGrpSpPr>
          <p:cNvPr id="35" name="Group 35"/>
          <p:cNvGrpSpPr/>
          <p:nvPr/>
        </p:nvGrpSpPr>
        <p:grpSpPr>
          <a:xfrm>
            <a:off x="11646133" y="5719837"/>
            <a:ext cx="6842940" cy="4051558"/>
            <a:chOff x="-556426" y="-584472"/>
            <a:chExt cx="7361128" cy="5402073"/>
          </a:xfrm>
        </p:grpSpPr>
        <p:sp>
          <p:nvSpPr>
            <p:cNvPr id="36" name="TextBox 36"/>
            <p:cNvSpPr txBox="1"/>
            <p:nvPr/>
          </p:nvSpPr>
          <p:spPr>
            <a:xfrm>
              <a:off x="-556426" y="-584472"/>
              <a:ext cx="6999869" cy="5402073"/>
            </a:xfrm>
            <a:prstGeom prst="rect">
              <a:avLst/>
            </a:prstGeom>
          </p:spPr>
          <p:txBody>
            <a:bodyPr wrap="square" lIns="0" tIns="0" rIns="0" bIns="0" rtlCol="0" anchor="t">
              <a:spAutoFit/>
            </a:bodyPr>
            <a:lstStyle/>
            <a:p>
              <a:r>
                <a:rPr lang="ja-JP" altLang="en-US" sz="3000">
                  <a:solidFill>
                    <a:srgbClr val="000000"/>
                  </a:solidFill>
                  <a:latin typeface="テロップ明朝（N仕様） Bold"/>
                  <a:ea typeface="テロップ明朝（N仕様） Bold"/>
                  <a:cs typeface="+mn-lt"/>
                </a:rPr>
                <a:t>横綱になるために...</a:t>
              </a:r>
              <a:endParaRPr lang="en-US" altLang="ja-JP" sz="3000">
                <a:solidFill>
                  <a:srgbClr val="000000"/>
                </a:solidFill>
                <a:latin typeface="テロップ明朝（N仕様） Bold"/>
                <a:ea typeface="テロップ明朝（N仕様） Bold"/>
                <a:cs typeface="+mn-lt"/>
              </a:endParaRPr>
            </a:p>
            <a:p>
              <a:endParaRPr lang="en-US" altLang="ja-JP" sz="3000">
                <a:solidFill>
                  <a:srgbClr val="000000"/>
                </a:solidFill>
                <a:latin typeface="テロップ明朝（N仕様） Bold"/>
                <a:ea typeface="テロップ明朝（N仕様） Bold"/>
                <a:cs typeface="+mn-lt"/>
              </a:endParaRPr>
            </a:p>
            <a:p>
              <a:r>
                <a:rPr lang="ja-JP" altLang="en-US" sz="3600">
                  <a:solidFill>
                    <a:srgbClr val="000000"/>
                  </a:solidFill>
                  <a:latin typeface="テロップ明朝（N仕様） Bold"/>
                  <a:ea typeface="テロップ明朝（N仕様） Bold"/>
                  <a:cs typeface="+mn-lt"/>
                </a:rPr>
                <a:t>よく聴き、</a:t>
              </a:r>
              <a:endParaRPr lang="en-US" altLang="ja-JP" sz="3600">
                <a:solidFill>
                  <a:srgbClr val="000000"/>
                </a:solidFill>
                <a:latin typeface="テロップ明朝（N仕様） Bold"/>
                <a:ea typeface="テロップ明朝（N仕様） Bold"/>
                <a:cs typeface="+mn-lt"/>
              </a:endParaRPr>
            </a:p>
            <a:p>
              <a:r>
                <a:rPr lang="ja-JP" altLang="en-US" sz="3600">
                  <a:solidFill>
                    <a:srgbClr val="000000"/>
                  </a:solidFill>
                  <a:latin typeface="テロップ明朝（N仕様） Bold"/>
                  <a:ea typeface="テロップ明朝（N仕様） Bold"/>
                  <a:cs typeface="+mn-lt"/>
                </a:rPr>
                <a:t>認識合わせを行い、</a:t>
              </a:r>
              <a:endParaRPr lang="en-US" altLang="ja-JP" sz="3600">
                <a:solidFill>
                  <a:srgbClr val="000000"/>
                </a:solidFill>
                <a:latin typeface="テロップ明朝（N仕様） Bold"/>
                <a:ea typeface="テロップ明朝（N仕様） Bold"/>
                <a:cs typeface="+mn-lt"/>
              </a:endParaRPr>
            </a:p>
            <a:p>
              <a:r>
                <a:rPr lang="ja-JP" altLang="en-US" sz="3600">
                  <a:solidFill>
                    <a:srgbClr val="000000"/>
                  </a:solidFill>
                  <a:latin typeface="テロップ明朝（N仕様） Bold"/>
                  <a:ea typeface="テロップ明朝（N仕様） Bold"/>
                  <a:cs typeface="+mn-lt"/>
                </a:rPr>
                <a:t>理解する方法と伝える方法</a:t>
              </a:r>
              <a:endParaRPr lang="en-US" altLang="ja-JP" sz="3600">
                <a:solidFill>
                  <a:srgbClr val="000000"/>
                </a:solidFill>
                <a:latin typeface="テロップ明朝（N仕様） Bold"/>
                <a:ea typeface="テロップ明朝（N仕様） Bold"/>
                <a:cs typeface="+mn-lt"/>
              </a:endParaRPr>
            </a:p>
            <a:p>
              <a:r>
                <a:rPr lang="ja-JP" altLang="en-US" sz="3600">
                  <a:solidFill>
                    <a:srgbClr val="000000"/>
                  </a:solidFill>
                  <a:latin typeface="テロップ明朝（N仕様） Bold"/>
                  <a:ea typeface="テロップ明朝（N仕様） Bold"/>
                  <a:cs typeface="+mn-lt"/>
                </a:rPr>
                <a:t>を模索し続ける！</a:t>
              </a:r>
              <a:endParaRPr lang="en-US" altLang="ja-JP" sz="3600">
                <a:solidFill>
                  <a:srgbClr val="000000"/>
                </a:solidFill>
                <a:latin typeface="テロップ明朝（N仕様） Bold"/>
                <a:ea typeface="テロップ明朝（N仕様） Bold"/>
                <a:cs typeface="+mn-lt"/>
              </a:endParaRPr>
            </a:p>
            <a:p>
              <a:endParaRPr lang="ja-JP" altLang="en-US" sz="3000">
                <a:solidFill>
                  <a:srgbClr val="000000"/>
                </a:solidFill>
                <a:latin typeface="テロップ明朝（N仕様） Bold"/>
                <a:ea typeface="テロップ明朝（N仕様） Bold"/>
                <a:cs typeface="+mn-lt"/>
              </a:endParaRPr>
            </a:p>
            <a:p>
              <a:pPr>
                <a:lnSpc>
                  <a:spcPts val="3599"/>
                </a:lnSpc>
                <a:spcBef>
                  <a:spcPct val="0"/>
                </a:spcBef>
              </a:pPr>
              <a:endParaRPr lang="en-US" altLang="ja-JP" sz="2950">
                <a:solidFill>
                  <a:srgbClr val="000000"/>
                </a:solidFill>
                <a:latin typeface="テロップ明朝（N仕様） Bold"/>
                <a:ea typeface="テロップ明朝（N仕様） Bold"/>
                <a:cs typeface="+mn-lt"/>
              </a:endParaRPr>
            </a:p>
          </p:txBody>
        </p:sp>
        <p:sp>
          <p:nvSpPr>
            <p:cNvPr id="37" name="TextBox 37"/>
            <p:cNvSpPr txBox="1"/>
            <p:nvPr/>
          </p:nvSpPr>
          <p:spPr>
            <a:xfrm>
              <a:off x="0" y="729208"/>
              <a:ext cx="6804702" cy="536130"/>
            </a:xfrm>
            <a:prstGeom prst="rect">
              <a:avLst/>
            </a:prstGeom>
          </p:spPr>
          <p:txBody>
            <a:bodyPr lIns="0" tIns="0" rIns="0" bIns="0" rtlCol="0" anchor="t">
              <a:spAutoFit/>
            </a:bodyPr>
            <a:lstStyle/>
            <a:p>
              <a:pPr>
                <a:lnSpc>
                  <a:spcPts val="3120"/>
                </a:lnSpc>
                <a:spcBef>
                  <a:spcPct val="0"/>
                </a:spcBef>
              </a:pPr>
              <a:endParaRPr lang="ja-JP" altLang="en-US" sz="3600">
                <a:latin typeface="テロップ明朝（N仕様）"/>
                <a:ea typeface="テロップ明朝（N仕様）"/>
                <a:cs typeface="Calibri"/>
              </a:endParaRPr>
            </a:p>
          </p:txBody>
        </p:sp>
      </p:grpSp>
      <p:sp>
        <p:nvSpPr>
          <p:cNvPr id="39" name="テキスト ボックス 38">
            <a:extLst>
              <a:ext uri="{FF2B5EF4-FFF2-40B4-BE49-F238E27FC236}">
                <a16:creationId xmlns:a16="http://schemas.microsoft.com/office/drawing/2014/main" id="{3535E4EF-114A-A050-0EA4-9ED773CB9A7E}"/>
              </a:ext>
            </a:extLst>
          </p:cNvPr>
          <p:cNvSpPr txBox="1"/>
          <p:nvPr/>
        </p:nvSpPr>
        <p:spPr>
          <a:xfrm>
            <a:off x="3246710" y="6413197"/>
            <a:ext cx="57866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4000">
                <a:ea typeface="テロップ明朝（N仕様） Bold"/>
              </a:rPr>
              <a:t>メンバーと認識合わせを</a:t>
            </a:r>
            <a:endParaRPr lang="en-US" altLang="ja-JP" sz="4000">
              <a:ea typeface="テロップ明朝（N仕様） Bold"/>
              <a:cs typeface="Calibri"/>
            </a:endParaRPr>
          </a:p>
          <a:p>
            <a:r>
              <a:rPr lang="ja-JP" sz="4000">
                <a:ea typeface="テロップ明朝（N仕様） Bold"/>
              </a:rPr>
              <a:t>当たり前にできるようになったこと</a:t>
            </a:r>
            <a:endParaRPr lang="ja-JP" altLang="en-US" sz="4000"/>
          </a:p>
        </p:txBody>
      </p:sp>
    </p:spTree>
    <p:extLst>
      <p:ext uri="{BB962C8B-B14F-4D97-AF65-F5344CB8AC3E}">
        <p14:creationId xmlns:p14="http://schemas.microsoft.com/office/powerpoint/2010/main" val="430260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sp>
        <p:nvSpPr>
          <p:cNvPr id="4" name="TextBox 4"/>
          <p:cNvSpPr txBox="1"/>
          <p:nvPr/>
        </p:nvSpPr>
        <p:spPr>
          <a:xfrm>
            <a:off x="3465873" y="3035288"/>
            <a:ext cx="4992614" cy="594522"/>
          </a:xfrm>
          <a:prstGeom prst="rect">
            <a:avLst/>
          </a:prstGeom>
        </p:spPr>
        <p:txBody>
          <a:bodyPr wrap="square" lIns="0" tIns="0" rIns="0" bIns="0" rtlCol="0" anchor="t">
            <a:spAutoFit/>
          </a:bodyPr>
          <a:lstStyle/>
          <a:p>
            <a:pPr>
              <a:lnSpc>
                <a:spcPts val="4199"/>
              </a:lnSpc>
            </a:pPr>
            <a:r>
              <a:rPr lang="ja-JP" altLang="en-US" sz="6600">
                <a:solidFill>
                  <a:srgbClr val="C00000"/>
                </a:solidFill>
                <a:latin typeface="テロップ明朝（N仕様）"/>
                <a:ea typeface="テロップ明朝（N仕様）"/>
                <a:cs typeface="Times New Roman"/>
              </a:rPr>
              <a:t>大相撲観戦</a:t>
            </a:r>
            <a:endParaRPr lang="ja-JP" sz="6600">
              <a:solidFill>
                <a:srgbClr val="C00000"/>
              </a:solidFill>
              <a:latin typeface="テロップ明朝（N仕様）"/>
              <a:ea typeface="テロップ明朝（N仕様）"/>
              <a:cs typeface="Times New Roman"/>
            </a:endParaRPr>
          </a:p>
        </p:txBody>
      </p:sp>
      <p:sp>
        <p:nvSpPr>
          <p:cNvPr id="7" name="TextBox 4">
            <a:extLst>
              <a:ext uri="{FF2B5EF4-FFF2-40B4-BE49-F238E27FC236}">
                <a16:creationId xmlns:a16="http://schemas.microsoft.com/office/drawing/2014/main" id="{05D1DCA1-AC0B-29D4-2CFA-63D4E932DE77}"/>
              </a:ext>
            </a:extLst>
          </p:cNvPr>
          <p:cNvSpPr txBox="1"/>
          <p:nvPr/>
        </p:nvSpPr>
        <p:spPr>
          <a:xfrm>
            <a:off x="10546428" y="7978198"/>
            <a:ext cx="6079400" cy="594522"/>
          </a:xfrm>
          <a:prstGeom prst="rect">
            <a:avLst/>
          </a:prstGeom>
        </p:spPr>
        <p:txBody>
          <a:bodyPr wrap="square" lIns="0" tIns="0" rIns="0" bIns="0" rtlCol="0" anchor="t">
            <a:spAutoFit/>
          </a:bodyPr>
          <a:lstStyle/>
          <a:p>
            <a:pPr>
              <a:lnSpc>
                <a:spcPts val="4199"/>
              </a:lnSpc>
            </a:pPr>
            <a:r>
              <a:rPr lang="ja-JP" altLang="en-US" sz="6600">
                <a:solidFill>
                  <a:srgbClr val="C00000"/>
                </a:solidFill>
                <a:latin typeface="テロップ明朝（N仕様）"/>
                <a:ea typeface="テロップ明朝（N仕様）"/>
                <a:cs typeface="Times New Roman"/>
              </a:rPr>
              <a:t>星取り表の作成</a:t>
            </a:r>
          </a:p>
        </p:txBody>
      </p:sp>
      <p:sp>
        <p:nvSpPr>
          <p:cNvPr id="12" name="TextBox 4">
            <a:extLst>
              <a:ext uri="{FF2B5EF4-FFF2-40B4-BE49-F238E27FC236}">
                <a16:creationId xmlns:a16="http://schemas.microsoft.com/office/drawing/2014/main" id="{6F78AAFE-9679-89B3-D9B0-9A7146B35736}"/>
              </a:ext>
            </a:extLst>
          </p:cNvPr>
          <p:cNvSpPr txBox="1"/>
          <p:nvPr/>
        </p:nvSpPr>
        <p:spPr>
          <a:xfrm>
            <a:off x="1339557" y="5434707"/>
            <a:ext cx="4272253" cy="594522"/>
          </a:xfrm>
          <a:prstGeom prst="rect">
            <a:avLst/>
          </a:prstGeom>
        </p:spPr>
        <p:txBody>
          <a:bodyPr wrap="square" lIns="0" tIns="0" rIns="0" bIns="0" rtlCol="0" anchor="t">
            <a:spAutoFit/>
          </a:bodyPr>
          <a:lstStyle/>
          <a:p>
            <a:pPr>
              <a:lnSpc>
                <a:spcPts val="4199"/>
              </a:lnSpc>
            </a:pPr>
            <a:r>
              <a:rPr lang="ja-JP" altLang="en-US" sz="6600">
                <a:solidFill>
                  <a:srgbClr val="C00000"/>
                </a:solidFill>
                <a:latin typeface="テロップ明朝（N仕様）"/>
                <a:ea typeface="テロップ明朝（N仕様）"/>
                <a:cs typeface="Times New Roman"/>
              </a:rPr>
              <a:t>雑誌の購読</a:t>
            </a:r>
            <a:endParaRPr lang="ja-JP" sz="6600">
              <a:solidFill>
                <a:srgbClr val="C00000"/>
              </a:solidFill>
              <a:latin typeface="テロップ明朝（N仕様）"/>
              <a:ea typeface="テロップ明朝（N仕様）"/>
              <a:cs typeface="Times New Roman"/>
            </a:endParaRPr>
          </a:p>
        </p:txBody>
      </p:sp>
      <p:sp>
        <p:nvSpPr>
          <p:cNvPr id="13" name="TextBox 4">
            <a:extLst>
              <a:ext uri="{FF2B5EF4-FFF2-40B4-BE49-F238E27FC236}">
                <a16:creationId xmlns:a16="http://schemas.microsoft.com/office/drawing/2014/main" id="{197B582E-83C1-1F6B-7614-E1416E556E93}"/>
              </a:ext>
            </a:extLst>
          </p:cNvPr>
          <p:cNvSpPr txBox="1"/>
          <p:nvPr/>
        </p:nvSpPr>
        <p:spPr>
          <a:xfrm>
            <a:off x="12899572" y="5136986"/>
            <a:ext cx="4992614" cy="594522"/>
          </a:xfrm>
          <a:prstGeom prst="rect">
            <a:avLst/>
          </a:prstGeom>
        </p:spPr>
        <p:txBody>
          <a:bodyPr wrap="square" lIns="0" tIns="0" rIns="0" bIns="0" rtlCol="0" anchor="t">
            <a:spAutoFit/>
          </a:bodyPr>
          <a:lstStyle/>
          <a:p>
            <a:pPr>
              <a:lnSpc>
                <a:spcPts val="4199"/>
              </a:lnSpc>
            </a:pPr>
            <a:r>
              <a:rPr lang="ja-JP" altLang="en-US" sz="6600">
                <a:solidFill>
                  <a:srgbClr val="C00000"/>
                </a:solidFill>
                <a:latin typeface="テロップ明朝（N仕様）"/>
                <a:ea typeface="テロップ明朝（N仕様）"/>
                <a:cs typeface="Times New Roman"/>
              </a:rPr>
              <a:t>グッズ収集</a:t>
            </a:r>
            <a:endParaRPr lang="ja-JP" sz="6600">
              <a:solidFill>
                <a:srgbClr val="C00000"/>
              </a:solidFill>
              <a:latin typeface="テロップ明朝（N仕様）"/>
              <a:ea typeface="テロップ明朝（N仕様）"/>
              <a:cs typeface="Times New Roman"/>
            </a:endParaRPr>
          </a:p>
        </p:txBody>
      </p:sp>
      <p:sp>
        <p:nvSpPr>
          <p:cNvPr id="14" name="TextBox 4">
            <a:extLst>
              <a:ext uri="{FF2B5EF4-FFF2-40B4-BE49-F238E27FC236}">
                <a16:creationId xmlns:a16="http://schemas.microsoft.com/office/drawing/2014/main" id="{884A9DD4-48E9-03E2-2646-AC2AF96B2044}"/>
              </a:ext>
            </a:extLst>
          </p:cNvPr>
          <p:cNvSpPr txBox="1"/>
          <p:nvPr/>
        </p:nvSpPr>
        <p:spPr>
          <a:xfrm>
            <a:off x="9865226" y="3013533"/>
            <a:ext cx="3738489" cy="594522"/>
          </a:xfrm>
          <a:prstGeom prst="rect">
            <a:avLst/>
          </a:prstGeom>
        </p:spPr>
        <p:txBody>
          <a:bodyPr wrap="square" lIns="0" tIns="0" rIns="0" bIns="0" rtlCol="0" anchor="t">
            <a:spAutoFit/>
          </a:bodyPr>
          <a:lstStyle/>
          <a:p>
            <a:pPr>
              <a:lnSpc>
                <a:spcPts val="4199"/>
              </a:lnSpc>
            </a:pPr>
            <a:r>
              <a:rPr lang="ja-JP" altLang="en-US" sz="6600">
                <a:solidFill>
                  <a:srgbClr val="C00000"/>
                </a:solidFill>
                <a:latin typeface="テロップ明朝（N仕様）"/>
                <a:ea typeface="テロップ明朝（N仕様）"/>
                <a:cs typeface="Times New Roman"/>
              </a:rPr>
              <a:t>稽古見学</a:t>
            </a:r>
          </a:p>
        </p:txBody>
      </p:sp>
      <p:sp>
        <p:nvSpPr>
          <p:cNvPr id="17" name="TextBox 4">
            <a:extLst>
              <a:ext uri="{FF2B5EF4-FFF2-40B4-BE49-F238E27FC236}">
                <a16:creationId xmlns:a16="http://schemas.microsoft.com/office/drawing/2014/main" id="{1486EFC6-9530-53D2-D1B3-01C4B3B18B1A}"/>
              </a:ext>
            </a:extLst>
          </p:cNvPr>
          <p:cNvSpPr txBox="1"/>
          <p:nvPr/>
        </p:nvSpPr>
        <p:spPr>
          <a:xfrm>
            <a:off x="7324432" y="5430544"/>
            <a:ext cx="3611489" cy="594522"/>
          </a:xfrm>
          <a:prstGeom prst="rect">
            <a:avLst/>
          </a:prstGeom>
        </p:spPr>
        <p:txBody>
          <a:bodyPr wrap="square" lIns="0" tIns="0" rIns="0" bIns="0" rtlCol="0" anchor="t">
            <a:spAutoFit/>
          </a:bodyPr>
          <a:lstStyle/>
          <a:p>
            <a:pPr>
              <a:lnSpc>
                <a:spcPts val="4199"/>
              </a:lnSpc>
            </a:pPr>
            <a:r>
              <a:rPr lang="ja-JP" altLang="en-US" sz="6000">
                <a:latin typeface="テロップ明朝（N仕様）"/>
                <a:ea typeface="テロップ明朝（N仕様）"/>
                <a:cs typeface="Times New Roman"/>
              </a:rPr>
              <a:t>活動内容</a:t>
            </a:r>
            <a:endParaRPr lang="ja-JP" sz="6000">
              <a:latin typeface="テロップ明朝（N仕様）"/>
              <a:ea typeface="テロップ明朝（N仕様）"/>
              <a:cs typeface="Times New Roman"/>
            </a:endParaRPr>
          </a:p>
        </p:txBody>
      </p:sp>
      <p:sp>
        <p:nvSpPr>
          <p:cNvPr id="18" name="Freeform 3">
            <a:extLst>
              <a:ext uri="{FF2B5EF4-FFF2-40B4-BE49-F238E27FC236}">
                <a16:creationId xmlns:a16="http://schemas.microsoft.com/office/drawing/2014/main" id="{CE1ADBDF-B7BF-6379-0F1A-FCF8756F1E5D}"/>
              </a:ext>
            </a:extLst>
          </p:cNvPr>
          <p:cNvSpPr/>
          <p:nvPr/>
        </p:nvSpPr>
        <p:spPr>
          <a:xfrm>
            <a:off x="1405076" y="6753483"/>
            <a:ext cx="7734883" cy="3037700"/>
          </a:xfrm>
          <a:custGeom>
            <a:avLst/>
            <a:gdLst/>
            <a:ahLst/>
            <a:cxnLst/>
            <a:rect l="l" t="t" r="r" b="b"/>
            <a:pathLst>
              <a:path w="7734883" h="3037700">
                <a:moveTo>
                  <a:pt x="0" y="0"/>
                </a:moveTo>
                <a:lnTo>
                  <a:pt x="7734883" y="0"/>
                </a:lnTo>
                <a:lnTo>
                  <a:pt x="7734883" y="3037700"/>
                </a:lnTo>
                <a:lnTo>
                  <a:pt x="0" y="30377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
        <p:nvSpPr>
          <p:cNvPr id="2" name="テキスト ボックス 1">
            <a:extLst>
              <a:ext uri="{FF2B5EF4-FFF2-40B4-BE49-F238E27FC236}">
                <a16:creationId xmlns:a16="http://schemas.microsoft.com/office/drawing/2014/main" id="{EC13136C-C8B7-2993-7F8D-382AE8DDE9C3}"/>
              </a:ext>
            </a:extLst>
          </p:cNvPr>
          <p:cNvSpPr txBox="1"/>
          <p:nvPr/>
        </p:nvSpPr>
        <p:spPr>
          <a:xfrm>
            <a:off x="2076198" y="339915"/>
            <a:ext cx="15825238"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6600">
                <a:solidFill>
                  <a:srgbClr val="C00000"/>
                </a:solidFill>
                <a:latin typeface="テロップ明朝（N仕様）"/>
                <a:ea typeface="テロップ明朝（N仕様）"/>
              </a:rPr>
              <a:t>スー女</a:t>
            </a:r>
            <a:r>
              <a:rPr lang="ja-JP" altLang="en-US" sz="6600">
                <a:latin typeface="テロップ明朝（N仕様）"/>
                <a:ea typeface="テロップ明朝（N仕様）"/>
              </a:rPr>
              <a:t>：</a:t>
            </a:r>
            <a:r>
              <a:rPr lang="ja-JP" sz="6600">
                <a:latin typeface="テロップ明朝（N仕様）"/>
                <a:ea typeface="テロップ明朝（N仕様）"/>
              </a:rPr>
              <a:t>相撲が好きな20～30代の女性</a:t>
            </a:r>
            <a:endParaRPr lang="ja-JP" altLang="en-US" sz="6600">
              <a:latin typeface="テロップ明朝（N仕様）"/>
              <a:ea typeface="テロップ明朝（N仕様）"/>
            </a:endParaRPr>
          </a:p>
        </p:txBody>
      </p:sp>
    </p:spTree>
    <p:extLst>
      <p:ext uri="{BB962C8B-B14F-4D97-AF65-F5344CB8AC3E}">
        <p14:creationId xmlns:p14="http://schemas.microsoft.com/office/powerpoint/2010/main" val="1537800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2" name="Group 2"/>
          <p:cNvGrpSpPr/>
          <p:nvPr/>
        </p:nvGrpSpPr>
        <p:grpSpPr>
          <a:xfrm>
            <a:off x="810566" y="2336870"/>
            <a:ext cx="8294155" cy="3086100"/>
            <a:chOff x="0" y="0"/>
            <a:chExt cx="2184469" cy="812800"/>
          </a:xfrm>
        </p:grpSpPr>
        <p:sp>
          <p:nvSpPr>
            <p:cNvPr id="3" name="Freeform 3"/>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4" name="TextBox 4"/>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5" name="Group 5"/>
          <p:cNvGrpSpPr/>
          <p:nvPr/>
        </p:nvGrpSpPr>
        <p:grpSpPr>
          <a:xfrm>
            <a:off x="810566" y="5620422"/>
            <a:ext cx="8294155" cy="3086100"/>
            <a:chOff x="0" y="0"/>
            <a:chExt cx="2184469" cy="812800"/>
          </a:xfrm>
        </p:grpSpPr>
        <p:sp>
          <p:nvSpPr>
            <p:cNvPr id="6" name="Freeform 6"/>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7" name="TextBox 7"/>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8" name="Group 8"/>
          <p:cNvGrpSpPr/>
          <p:nvPr/>
        </p:nvGrpSpPr>
        <p:grpSpPr>
          <a:xfrm>
            <a:off x="9304746" y="5680580"/>
            <a:ext cx="8172125" cy="3086100"/>
            <a:chOff x="0" y="0"/>
            <a:chExt cx="2152329" cy="812800"/>
          </a:xfrm>
        </p:grpSpPr>
        <p:sp>
          <p:nvSpPr>
            <p:cNvPr id="9" name="Freeform 9"/>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0" name="TextBox 10"/>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1" name="Group 11"/>
          <p:cNvGrpSpPr/>
          <p:nvPr/>
        </p:nvGrpSpPr>
        <p:grpSpPr>
          <a:xfrm>
            <a:off x="9283180" y="1432739"/>
            <a:ext cx="8172125" cy="3990231"/>
            <a:chOff x="0" y="-238125"/>
            <a:chExt cx="2152329" cy="1050925"/>
          </a:xfrm>
        </p:grpSpPr>
        <p:sp>
          <p:nvSpPr>
            <p:cNvPr id="12" name="Freeform 12"/>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3" name="TextBox 13"/>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4" name="Group 14"/>
          <p:cNvGrpSpPr/>
          <p:nvPr/>
        </p:nvGrpSpPr>
        <p:grpSpPr>
          <a:xfrm>
            <a:off x="1018458" y="6042053"/>
            <a:ext cx="2224905" cy="22249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95960" t="-31333" r="-120280" b="-79361"/>
              </a:stretch>
            </a:blipFill>
          </p:spPr>
          <p:txBody>
            <a:bodyPr/>
            <a:lstStyle/>
            <a:p>
              <a:endParaRPr lang="ja-JP" altLang="en-US"/>
            </a:p>
          </p:txBody>
        </p:sp>
      </p:grpSp>
      <p:grpSp>
        <p:nvGrpSpPr>
          <p:cNvPr id="16" name="Group 16"/>
          <p:cNvGrpSpPr/>
          <p:nvPr/>
        </p:nvGrpSpPr>
        <p:grpSpPr>
          <a:xfrm>
            <a:off x="9531224" y="6103243"/>
            <a:ext cx="2237278" cy="223727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ja-JP" altLang="en-US"/>
            </a:p>
          </p:txBody>
        </p:sp>
      </p:grpSp>
      <p:grpSp>
        <p:nvGrpSpPr>
          <p:cNvPr id="18" name="Group 18"/>
          <p:cNvGrpSpPr/>
          <p:nvPr/>
        </p:nvGrpSpPr>
        <p:grpSpPr>
          <a:xfrm>
            <a:off x="9585448" y="3016035"/>
            <a:ext cx="2183053" cy="218305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4786" t="-19314" r="-81401"/>
              </a:stretch>
            </a:blipFill>
          </p:spPr>
          <p:txBody>
            <a:bodyPr/>
            <a:lstStyle/>
            <a:p>
              <a:endParaRPr lang="ja-JP" altLang="en-US"/>
            </a:p>
          </p:txBody>
        </p:sp>
      </p:grpSp>
      <p:grpSp>
        <p:nvGrpSpPr>
          <p:cNvPr id="20" name="Group 20"/>
          <p:cNvGrpSpPr/>
          <p:nvPr/>
        </p:nvGrpSpPr>
        <p:grpSpPr>
          <a:xfrm>
            <a:off x="1034149" y="2770192"/>
            <a:ext cx="2219457" cy="221945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4766" b="-24766"/>
              </a:stretch>
            </a:blipFill>
          </p:spPr>
          <p:txBody>
            <a:bodyPr/>
            <a:lstStyle/>
            <a:p>
              <a:endParaRPr lang="ja-JP" altLang="en-US"/>
            </a:p>
          </p:txBody>
        </p:sp>
      </p:grpSp>
      <p:grpSp>
        <p:nvGrpSpPr>
          <p:cNvPr id="22" name="Group 22"/>
          <p:cNvGrpSpPr/>
          <p:nvPr/>
        </p:nvGrpSpPr>
        <p:grpSpPr>
          <a:xfrm>
            <a:off x="826273" y="240671"/>
            <a:ext cx="16121855" cy="641201"/>
            <a:chOff x="0" y="-400049"/>
            <a:chExt cx="21495806" cy="854935"/>
          </a:xfrm>
        </p:grpSpPr>
        <p:sp>
          <p:nvSpPr>
            <p:cNvPr id="23" name="TextBox 23"/>
            <p:cNvSpPr txBox="1"/>
            <p:nvPr/>
          </p:nvSpPr>
          <p:spPr>
            <a:xfrm>
              <a:off x="2895979" y="-400049"/>
              <a:ext cx="15633880" cy="854935"/>
            </a:xfrm>
            <a:prstGeom prst="rect">
              <a:avLst/>
            </a:prstGeom>
          </p:spPr>
          <p:txBody>
            <a:bodyPr lIns="0" tIns="0" rIns="0" bIns="0" rtlCol="0" anchor="t">
              <a:spAutoFit/>
            </a:bodyPr>
            <a:lstStyle/>
            <a:p>
              <a:pPr algn="ctr">
                <a:lnSpc>
                  <a:spcPts val="5040"/>
                </a:lnSpc>
                <a:spcBef>
                  <a:spcPct val="0"/>
                </a:spcBef>
              </a:pPr>
              <a:r>
                <a:rPr lang="ja-JP" altLang="en-US" sz="4200">
                  <a:solidFill>
                    <a:srgbClr val="000000"/>
                  </a:solidFill>
                  <a:ea typeface="テロップ明朝（N仕様） Bold"/>
                </a:rPr>
                <a:t>個人の発表：サインポスト株式会社　田中</a:t>
              </a:r>
            </a:p>
          </p:txBody>
        </p:sp>
        <p:sp>
          <p:nvSpPr>
            <p:cNvPr id="24" name="AutoShape 24"/>
            <p:cNvSpPr/>
            <p:nvPr/>
          </p:nvSpPr>
          <p:spPr>
            <a:xfrm flipH="1">
              <a:off x="0"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sp>
          <p:nvSpPr>
            <p:cNvPr id="25" name="AutoShape 25"/>
            <p:cNvSpPr/>
            <p:nvPr/>
          </p:nvSpPr>
          <p:spPr>
            <a:xfrm flipH="1">
              <a:off x="17029738"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grpSp>
      <p:grpSp>
        <p:nvGrpSpPr>
          <p:cNvPr id="26" name="Group 26"/>
          <p:cNvGrpSpPr/>
          <p:nvPr/>
        </p:nvGrpSpPr>
        <p:grpSpPr>
          <a:xfrm>
            <a:off x="3364086" y="3010476"/>
            <a:ext cx="5651004" cy="1883221"/>
            <a:chOff x="0" y="-276225"/>
            <a:chExt cx="7534672" cy="2510963"/>
          </a:xfrm>
        </p:grpSpPr>
        <p:sp>
          <p:nvSpPr>
            <p:cNvPr id="27" name="TextBox 27"/>
            <p:cNvSpPr txBox="1"/>
            <p:nvPr/>
          </p:nvSpPr>
          <p:spPr>
            <a:xfrm>
              <a:off x="0" y="-276225"/>
              <a:ext cx="7534672" cy="575287"/>
            </a:xfrm>
            <a:prstGeom prst="rect">
              <a:avLst/>
            </a:prstGeom>
          </p:spPr>
          <p:txBody>
            <a:bodyPr lIns="0" tIns="0" rIns="0" bIns="0" rtlCol="0" anchor="t">
              <a:spAutoFit/>
            </a:bodyPr>
            <a:lstStyle/>
            <a:p>
              <a:pPr algn="l">
                <a:lnSpc>
                  <a:spcPts val="3599"/>
                </a:lnSpc>
                <a:spcBef>
                  <a:spcPct val="0"/>
                </a:spcBef>
              </a:pPr>
              <a:r>
                <a:rPr lang="en-US" sz="2950">
                  <a:solidFill>
                    <a:srgbClr val="000000"/>
                  </a:solidFill>
                  <a:latin typeface="テロップ明朝（N仕様）"/>
                  <a:ea typeface="テロップ明朝（N仕様）"/>
                </a:rPr>
                <a:t>５</a:t>
              </a:r>
              <a:r>
                <a:rPr lang="ja-JP" altLang="en-US" sz="2950">
                  <a:solidFill>
                    <a:srgbClr val="000000"/>
                  </a:solidFill>
                  <a:latin typeface="テロップ明朝（N仕様）"/>
                  <a:ea typeface="テロップ明朝（N仕様）"/>
                </a:rPr>
                <a:t>月場所での結果</a:t>
              </a:r>
            </a:p>
          </p:txBody>
        </p:sp>
        <p:sp>
          <p:nvSpPr>
            <p:cNvPr id="28" name="TextBox 28"/>
            <p:cNvSpPr txBox="1"/>
            <p:nvPr/>
          </p:nvSpPr>
          <p:spPr>
            <a:xfrm>
              <a:off x="0" y="593262"/>
              <a:ext cx="6602215" cy="1641476"/>
            </a:xfrm>
            <a:prstGeom prst="rect">
              <a:avLst/>
            </a:prstGeom>
          </p:spPr>
          <p:txBody>
            <a:bodyPr lIns="0" tIns="0" rIns="0" bIns="0" rtlCol="0" anchor="t">
              <a:spAutoFit/>
            </a:bodyPr>
            <a:lstStyle/>
            <a:p>
              <a:pPr>
                <a:spcBef>
                  <a:spcPct val="0"/>
                </a:spcBef>
              </a:pPr>
              <a:r>
                <a:rPr lang="ja-JP" altLang="en-US" sz="4000">
                  <a:solidFill>
                    <a:srgbClr val="000000"/>
                  </a:solidFill>
                  <a:ea typeface="テロップ明朝（N仕様）"/>
                  <a:cs typeface="Calibri"/>
                </a:rPr>
                <a:t>プログラミングの</a:t>
              </a:r>
              <a:endParaRPr lang="ja-JP" sz="4000">
                <a:solidFill>
                  <a:srgbClr val="000000"/>
                </a:solidFill>
                <a:ea typeface="ＭＳ Ｐゴシック" panose="020B0600070205080204" pitchFamily="34" charset="-128"/>
                <a:cs typeface="Calibri"/>
              </a:endParaRPr>
            </a:p>
            <a:p>
              <a:pPr algn="l">
                <a:spcBef>
                  <a:spcPct val="0"/>
                </a:spcBef>
              </a:pPr>
              <a:r>
                <a:rPr lang="ja-JP" altLang="en-US" sz="4000">
                  <a:solidFill>
                    <a:srgbClr val="000000"/>
                  </a:solidFill>
                  <a:ea typeface="テロップ明朝（N仕様）"/>
                  <a:cs typeface="Calibri"/>
                </a:rPr>
                <a:t>理解不足</a:t>
              </a:r>
              <a:endParaRPr lang="ja-JP" sz="4000">
                <a:ea typeface="ＭＳ Ｐゴシック"/>
                <a:cs typeface="Calibri"/>
              </a:endParaRPr>
            </a:p>
          </p:txBody>
        </p:sp>
      </p:grpSp>
      <p:grpSp>
        <p:nvGrpSpPr>
          <p:cNvPr id="29" name="Group 29"/>
          <p:cNvGrpSpPr/>
          <p:nvPr/>
        </p:nvGrpSpPr>
        <p:grpSpPr>
          <a:xfrm>
            <a:off x="3364086" y="6179157"/>
            <a:ext cx="5555649" cy="1917480"/>
            <a:chOff x="-120315" y="-276225"/>
            <a:chExt cx="7407533" cy="2556639"/>
          </a:xfrm>
        </p:grpSpPr>
        <p:sp>
          <p:nvSpPr>
            <p:cNvPr id="30" name="TextBox 30"/>
            <p:cNvSpPr txBox="1"/>
            <p:nvPr/>
          </p:nvSpPr>
          <p:spPr>
            <a:xfrm>
              <a:off x="0" y="-276225"/>
              <a:ext cx="7287218" cy="1180580"/>
            </a:xfrm>
            <a:prstGeom prst="rect">
              <a:avLst/>
            </a:prstGeom>
          </p:spPr>
          <p:txBody>
            <a:bodyPr lIns="0" tIns="0" rIns="0" bIns="0" rtlCol="0" anchor="t">
              <a:spAutoFit/>
            </a:bodyPr>
            <a:lstStyle/>
            <a:p>
              <a:r>
                <a:rPr lang="ja-JP" altLang="en-US" sz="2950">
                  <a:latin typeface="テロップ明朝（N仕様）"/>
                  <a:ea typeface="テロップ明朝（N仕様）"/>
                  <a:cs typeface="+mn-lt"/>
                </a:rPr>
                <a:t>十両リーダーへの道</a:t>
              </a:r>
            </a:p>
            <a:p>
              <a:pPr algn="l">
                <a:lnSpc>
                  <a:spcPts val="3599"/>
                </a:lnSpc>
                <a:spcBef>
                  <a:spcPct val="0"/>
                </a:spcBef>
              </a:pPr>
              <a:endParaRPr lang="en-US" sz="2950">
                <a:solidFill>
                  <a:srgbClr val="000000"/>
                </a:solidFill>
                <a:latin typeface="テロップ明朝（N仕様）"/>
                <a:ea typeface="テロップ明朝（N仕様）"/>
              </a:endParaRPr>
            </a:p>
          </p:txBody>
        </p:sp>
        <p:sp>
          <p:nvSpPr>
            <p:cNvPr id="31" name="TextBox 31"/>
            <p:cNvSpPr txBox="1"/>
            <p:nvPr/>
          </p:nvSpPr>
          <p:spPr>
            <a:xfrm>
              <a:off x="-120315" y="638940"/>
              <a:ext cx="6986428" cy="1641474"/>
            </a:xfrm>
            <a:prstGeom prst="rect">
              <a:avLst/>
            </a:prstGeom>
          </p:spPr>
          <p:txBody>
            <a:bodyPr wrap="square" lIns="0" tIns="0" rIns="0" bIns="0" rtlCol="0" anchor="t">
              <a:spAutoFit/>
            </a:bodyPr>
            <a:lstStyle/>
            <a:p>
              <a:pPr>
                <a:spcBef>
                  <a:spcPct val="0"/>
                </a:spcBef>
              </a:pPr>
              <a:r>
                <a:rPr lang="ja-JP" altLang="en-US" sz="4000">
                  <a:solidFill>
                    <a:srgbClr val="000000"/>
                  </a:solidFill>
                  <a:latin typeface="テロップ明朝（N仕様）"/>
                  <a:ea typeface="テロップ明朝（N仕様）"/>
                </a:rPr>
                <a:t>チームでの</a:t>
              </a:r>
              <a:endParaRPr lang="ja-JP" sz="4000">
                <a:solidFill>
                  <a:srgbClr val="000000"/>
                </a:solidFill>
                <a:latin typeface="Calibri"/>
                <a:ea typeface="ＭＳ Ｐゴシック"/>
                <a:cs typeface="Calibri"/>
              </a:endParaRPr>
            </a:p>
            <a:p>
              <a:pPr>
                <a:spcBef>
                  <a:spcPct val="0"/>
                </a:spcBef>
              </a:pPr>
              <a:r>
                <a:rPr lang="ja-JP" altLang="en-US" sz="4000">
                  <a:solidFill>
                    <a:srgbClr val="000000"/>
                  </a:solidFill>
                  <a:latin typeface="テロップ明朝（N仕様）"/>
                  <a:ea typeface="テロップ明朝（N仕様）"/>
                </a:rPr>
                <a:t>コミュニケーション</a:t>
              </a:r>
              <a:endParaRPr lang="ja-JP" sz="4000">
                <a:ea typeface="ＭＳ Ｐゴシック"/>
                <a:cs typeface="Calibri"/>
              </a:endParaRPr>
            </a:p>
          </p:txBody>
        </p:sp>
      </p:grpSp>
      <p:grpSp>
        <p:nvGrpSpPr>
          <p:cNvPr id="32" name="Group 32"/>
          <p:cNvGrpSpPr/>
          <p:nvPr/>
        </p:nvGrpSpPr>
        <p:grpSpPr>
          <a:xfrm>
            <a:off x="11874692" y="3004306"/>
            <a:ext cx="5601757" cy="1340462"/>
            <a:chOff x="-117231" y="-276225"/>
            <a:chExt cx="7469009" cy="1787281"/>
          </a:xfrm>
        </p:grpSpPr>
        <p:sp>
          <p:nvSpPr>
            <p:cNvPr id="33" name="TextBox 33"/>
            <p:cNvSpPr txBox="1"/>
            <p:nvPr/>
          </p:nvSpPr>
          <p:spPr>
            <a:xfrm>
              <a:off x="0" y="-276225"/>
              <a:ext cx="6804702" cy="1216315"/>
            </a:xfrm>
            <a:prstGeom prst="rect">
              <a:avLst/>
            </a:prstGeom>
          </p:spPr>
          <p:txBody>
            <a:bodyPr lIns="0" tIns="0" rIns="0" bIns="0" rtlCol="0" anchor="t">
              <a:spAutoFit/>
            </a:bodyPr>
            <a:lstStyle/>
            <a:p>
              <a:r>
                <a:rPr lang="ja-JP" altLang="en-US" sz="3000">
                  <a:solidFill>
                    <a:srgbClr val="000000"/>
                  </a:solidFill>
                  <a:latin typeface="テロップ明朝（N仕様） Bold"/>
                  <a:ea typeface="テロップ明朝（N仕様） Bold"/>
                  <a:cs typeface="+mn-lt"/>
                </a:rPr>
                <a:t>十両エンジニアへの道</a:t>
              </a:r>
            </a:p>
            <a:p>
              <a:pPr algn="l">
                <a:lnSpc>
                  <a:spcPts val="3599"/>
                </a:lnSpc>
                <a:spcBef>
                  <a:spcPct val="0"/>
                </a:spcBef>
              </a:pPr>
              <a:endParaRPr lang="en-US" sz="2950">
                <a:solidFill>
                  <a:srgbClr val="000000"/>
                </a:solidFill>
                <a:latin typeface="テロップ明朝（N仕様） Bold"/>
                <a:ea typeface="テロップ明朝（N仕様） Bold"/>
              </a:endParaRPr>
            </a:p>
          </p:txBody>
        </p:sp>
        <p:sp>
          <p:nvSpPr>
            <p:cNvPr id="34" name="TextBox 34"/>
            <p:cNvSpPr txBox="1"/>
            <p:nvPr/>
          </p:nvSpPr>
          <p:spPr>
            <a:xfrm>
              <a:off x="-117231" y="956118"/>
              <a:ext cx="7469009" cy="554938"/>
            </a:xfrm>
            <a:prstGeom prst="rect">
              <a:avLst/>
            </a:prstGeom>
          </p:spPr>
          <p:txBody>
            <a:bodyPr wrap="square" lIns="0" tIns="0" rIns="0" bIns="0" rtlCol="0" anchor="t">
              <a:spAutoFit/>
            </a:bodyPr>
            <a:lstStyle/>
            <a:p>
              <a:pPr algn="l">
                <a:lnSpc>
                  <a:spcPts val="3120"/>
                </a:lnSpc>
                <a:spcBef>
                  <a:spcPct val="0"/>
                </a:spcBef>
              </a:pPr>
              <a:r>
                <a:rPr lang="ja-JP" altLang="en-US" sz="4000">
                  <a:solidFill>
                    <a:srgbClr val="000000"/>
                  </a:solidFill>
                  <a:latin typeface="テロップ明朝（N仕様）"/>
                  <a:ea typeface="テロップ明朝（N仕様）"/>
                  <a:cs typeface="Calibri"/>
                </a:rPr>
                <a:t>すぐに周りに聞く</a:t>
              </a:r>
            </a:p>
          </p:txBody>
        </p:sp>
      </p:grpSp>
      <p:grpSp>
        <p:nvGrpSpPr>
          <p:cNvPr id="35" name="Group 35"/>
          <p:cNvGrpSpPr/>
          <p:nvPr/>
        </p:nvGrpSpPr>
        <p:grpSpPr>
          <a:xfrm>
            <a:off x="12065192" y="6108143"/>
            <a:ext cx="5157956" cy="1835567"/>
            <a:chOff x="0" y="-276225"/>
            <a:chExt cx="6877274" cy="2447420"/>
          </a:xfrm>
        </p:grpSpPr>
        <p:sp>
          <p:nvSpPr>
            <p:cNvPr id="36" name="TextBox 36"/>
            <p:cNvSpPr txBox="1"/>
            <p:nvPr/>
          </p:nvSpPr>
          <p:spPr>
            <a:xfrm>
              <a:off x="0" y="-276225"/>
              <a:ext cx="6804702" cy="2447420"/>
            </a:xfrm>
            <a:prstGeom prst="rect">
              <a:avLst/>
            </a:prstGeom>
          </p:spPr>
          <p:txBody>
            <a:bodyPr lIns="0" tIns="0" rIns="0" bIns="0" rtlCol="0" anchor="t">
              <a:spAutoFit/>
            </a:bodyPr>
            <a:lstStyle/>
            <a:p>
              <a:r>
                <a:rPr lang="ja-JP" altLang="en-US" sz="2950">
                  <a:solidFill>
                    <a:srgbClr val="000000"/>
                  </a:solidFill>
                  <a:latin typeface="テロップ明朝（N仕様） Bold"/>
                  <a:ea typeface="テロップ明朝（N仕様） Bold"/>
                  <a:cs typeface="+mn-lt"/>
                </a:rPr>
                <a:t>横綱になるために…</a:t>
              </a:r>
            </a:p>
            <a:p>
              <a:endParaRPr lang="ja-JP" altLang="en-US" sz="3000">
                <a:solidFill>
                  <a:srgbClr val="000000"/>
                </a:solidFill>
                <a:latin typeface="テロップ明朝（N仕様） Bold"/>
                <a:ea typeface="テロップ明朝（N仕様） Bold"/>
                <a:cs typeface="+mn-lt"/>
              </a:endParaRPr>
            </a:p>
            <a:p>
              <a:endParaRPr lang="ja-JP" altLang="en-US" sz="3000">
                <a:solidFill>
                  <a:srgbClr val="000000"/>
                </a:solidFill>
                <a:latin typeface="テロップ明朝（N仕様） Bold"/>
                <a:ea typeface="テロップ明朝（N仕様） Bold"/>
                <a:cs typeface="+mn-lt"/>
              </a:endParaRPr>
            </a:p>
            <a:p>
              <a:pPr>
                <a:lnSpc>
                  <a:spcPts val="3599"/>
                </a:lnSpc>
                <a:spcBef>
                  <a:spcPct val="0"/>
                </a:spcBef>
              </a:pPr>
              <a:endParaRPr lang="en-US" altLang="ja-JP" sz="2950">
                <a:solidFill>
                  <a:srgbClr val="000000"/>
                </a:solidFill>
                <a:latin typeface="テロップ明朝（N仕様） Bold"/>
                <a:ea typeface="テロップ明朝（N仕様） Bold"/>
                <a:cs typeface="+mn-lt"/>
              </a:endParaRPr>
            </a:p>
          </p:txBody>
        </p:sp>
        <p:sp>
          <p:nvSpPr>
            <p:cNvPr id="37" name="TextBox 37"/>
            <p:cNvSpPr txBox="1"/>
            <p:nvPr/>
          </p:nvSpPr>
          <p:spPr>
            <a:xfrm>
              <a:off x="72572" y="1099203"/>
              <a:ext cx="6804702" cy="551518"/>
            </a:xfrm>
            <a:prstGeom prst="rect">
              <a:avLst/>
            </a:prstGeom>
          </p:spPr>
          <p:txBody>
            <a:bodyPr lIns="0" tIns="0" rIns="0" bIns="0" rtlCol="0" anchor="t">
              <a:spAutoFit/>
            </a:bodyPr>
            <a:lstStyle/>
            <a:p>
              <a:pPr>
                <a:lnSpc>
                  <a:spcPts val="3120"/>
                </a:lnSpc>
                <a:spcBef>
                  <a:spcPct val="0"/>
                </a:spcBef>
              </a:pPr>
              <a:r>
                <a:rPr lang="ja-JP" altLang="en-US" sz="4000">
                  <a:latin typeface="テロップ明朝（N仕様）"/>
                  <a:ea typeface="テロップ明朝（N仕様）"/>
                  <a:cs typeface="Calibri"/>
                </a:rPr>
                <a:t>計画性</a:t>
              </a:r>
            </a:p>
          </p:txBody>
        </p:sp>
      </p:grpSp>
    </p:spTree>
    <p:extLst>
      <p:ext uri="{BB962C8B-B14F-4D97-AF65-F5344CB8AC3E}">
        <p14:creationId xmlns:p14="http://schemas.microsoft.com/office/powerpoint/2010/main" val="3104452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2" name="Group 2"/>
          <p:cNvGrpSpPr/>
          <p:nvPr/>
        </p:nvGrpSpPr>
        <p:grpSpPr>
          <a:xfrm>
            <a:off x="810566" y="2336870"/>
            <a:ext cx="8294155" cy="3086100"/>
            <a:chOff x="0" y="0"/>
            <a:chExt cx="2184469" cy="812800"/>
          </a:xfrm>
        </p:grpSpPr>
        <p:sp>
          <p:nvSpPr>
            <p:cNvPr id="3" name="Freeform 3"/>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4" name="TextBox 4"/>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5" name="Group 5"/>
          <p:cNvGrpSpPr/>
          <p:nvPr/>
        </p:nvGrpSpPr>
        <p:grpSpPr>
          <a:xfrm>
            <a:off x="810566" y="5620422"/>
            <a:ext cx="8294155" cy="3086100"/>
            <a:chOff x="0" y="0"/>
            <a:chExt cx="2184469" cy="812800"/>
          </a:xfrm>
        </p:grpSpPr>
        <p:sp>
          <p:nvSpPr>
            <p:cNvPr id="6" name="Freeform 6"/>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7" name="TextBox 7"/>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8" name="Group 8"/>
          <p:cNvGrpSpPr/>
          <p:nvPr/>
        </p:nvGrpSpPr>
        <p:grpSpPr>
          <a:xfrm>
            <a:off x="9304746" y="5620422"/>
            <a:ext cx="8172125" cy="3086100"/>
            <a:chOff x="0" y="0"/>
            <a:chExt cx="2152329" cy="812800"/>
          </a:xfrm>
        </p:grpSpPr>
        <p:sp>
          <p:nvSpPr>
            <p:cNvPr id="9" name="Freeform 9"/>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0" name="TextBox 10"/>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1" name="Group 11"/>
          <p:cNvGrpSpPr/>
          <p:nvPr/>
        </p:nvGrpSpPr>
        <p:grpSpPr>
          <a:xfrm>
            <a:off x="9304746" y="2336870"/>
            <a:ext cx="8172125" cy="3086100"/>
            <a:chOff x="0" y="0"/>
            <a:chExt cx="2152329" cy="812800"/>
          </a:xfrm>
        </p:grpSpPr>
        <p:sp>
          <p:nvSpPr>
            <p:cNvPr id="12" name="Freeform 12"/>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3" name="TextBox 13"/>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4" name="Group 14"/>
          <p:cNvGrpSpPr/>
          <p:nvPr/>
        </p:nvGrpSpPr>
        <p:grpSpPr>
          <a:xfrm>
            <a:off x="1138774" y="5921737"/>
            <a:ext cx="2224905" cy="22249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95960" t="-31333" r="-120280" b="-79361"/>
              </a:stretch>
            </a:blipFill>
          </p:spPr>
          <p:txBody>
            <a:bodyPr/>
            <a:lstStyle/>
            <a:p>
              <a:endParaRPr lang="ja-JP" altLang="en-US"/>
            </a:p>
          </p:txBody>
        </p:sp>
      </p:grpSp>
      <p:grpSp>
        <p:nvGrpSpPr>
          <p:cNvPr id="16" name="Group 16"/>
          <p:cNvGrpSpPr/>
          <p:nvPr/>
        </p:nvGrpSpPr>
        <p:grpSpPr>
          <a:xfrm>
            <a:off x="9531224" y="6103243"/>
            <a:ext cx="2237278" cy="223727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ja-JP" altLang="en-US"/>
            </a:p>
          </p:txBody>
        </p:sp>
      </p:grpSp>
      <p:grpSp>
        <p:nvGrpSpPr>
          <p:cNvPr id="18" name="Group 18"/>
          <p:cNvGrpSpPr/>
          <p:nvPr/>
        </p:nvGrpSpPr>
        <p:grpSpPr>
          <a:xfrm>
            <a:off x="9585448" y="3016035"/>
            <a:ext cx="2183053" cy="218305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4786" t="-19314" r="-81401"/>
              </a:stretch>
            </a:blipFill>
          </p:spPr>
          <p:txBody>
            <a:bodyPr/>
            <a:lstStyle/>
            <a:p>
              <a:endParaRPr lang="ja-JP" altLang="en-US"/>
            </a:p>
          </p:txBody>
        </p:sp>
      </p:grpSp>
      <p:grpSp>
        <p:nvGrpSpPr>
          <p:cNvPr id="20" name="Group 20"/>
          <p:cNvGrpSpPr/>
          <p:nvPr/>
        </p:nvGrpSpPr>
        <p:grpSpPr>
          <a:xfrm>
            <a:off x="1034149" y="2770192"/>
            <a:ext cx="2219457" cy="221945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4766" b="-24766"/>
              </a:stretch>
            </a:blipFill>
          </p:spPr>
          <p:txBody>
            <a:bodyPr/>
            <a:lstStyle/>
            <a:p>
              <a:endParaRPr lang="ja-JP" altLang="en-US"/>
            </a:p>
          </p:txBody>
        </p:sp>
      </p:grpSp>
      <p:grpSp>
        <p:nvGrpSpPr>
          <p:cNvPr id="22" name="Group 22"/>
          <p:cNvGrpSpPr/>
          <p:nvPr/>
        </p:nvGrpSpPr>
        <p:grpSpPr>
          <a:xfrm>
            <a:off x="826273" y="240671"/>
            <a:ext cx="16121854" cy="641201"/>
            <a:chOff x="0" y="-400049"/>
            <a:chExt cx="21495806" cy="854935"/>
          </a:xfrm>
        </p:grpSpPr>
        <p:sp>
          <p:nvSpPr>
            <p:cNvPr id="23" name="TextBox 23"/>
            <p:cNvSpPr txBox="1"/>
            <p:nvPr/>
          </p:nvSpPr>
          <p:spPr>
            <a:xfrm>
              <a:off x="2895979" y="-400049"/>
              <a:ext cx="15633880" cy="854935"/>
            </a:xfrm>
            <a:prstGeom prst="rect">
              <a:avLst/>
            </a:prstGeom>
          </p:spPr>
          <p:txBody>
            <a:bodyPr lIns="0" tIns="0" rIns="0" bIns="0" rtlCol="0" anchor="t">
              <a:spAutoFit/>
            </a:bodyPr>
            <a:lstStyle/>
            <a:p>
              <a:pPr algn="ctr">
                <a:lnSpc>
                  <a:spcPts val="5040"/>
                </a:lnSpc>
                <a:spcBef>
                  <a:spcPct val="0"/>
                </a:spcBef>
              </a:pPr>
              <a:r>
                <a:rPr lang="ja-JP" altLang="en-US" sz="4200">
                  <a:solidFill>
                    <a:srgbClr val="000000"/>
                  </a:solidFill>
                  <a:ea typeface="テロップ明朝（N仕様） Bold"/>
                </a:rPr>
                <a:t>個人の発表：マネージビジネス　小倉</a:t>
              </a:r>
              <a:endParaRPr lang="en-US" sz="4200">
                <a:solidFill>
                  <a:srgbClr val="000000"/>
                </a:solidFill>
                <a:ea typeface="テロップ明朝（N仕様） Bold"/>
              </a:endParaRPr>
            </a:p>
          </p:txBody>
        </p:sp>
        <p:sp>
          <p:nvSpPr>
            <p:cNvPr id="24" name="AutoShape 24"/>
            <p:cNvSpPr/>
            <p:nvPr/>
          </p:nvSpPr>
          <p:spPr>
            <a:xfrm flipH="1">
              <a:off x="0"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sp>
          <p:nvSpPr>
            <p:cNvPr id="25" name="AutoShape 25"/>
            <p:cNvSpPr/>
            <p:nvPr/>
          </p:nvSpPr>
          <p:spPr>
            <a:xfrm flipH="1">
              <a:off x="17029738"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grpSp>
      <p:grpSp>
        <p:nvGrpSpPr>
          <p:cNvPr id="26" name="Group 26"/>
          <p:cNvGrpSpPr/>
          <p:nvPr/>
        </p:nvGrpSpPr>
        <p:grpSpPr>
          <a:xfrm>
            <a:off x="3439039" y="2744306"/>
            <a:ext cx="5629682" cy="2350195"/>
            <a:chOff x="0" y="-276225"/>
            <a:chExt cx="7534672" cy="3466092"/>
          </a:xfrm>
        </p:grpSpPr>
        <p:sp>
          <p:nvSpPr>
            <p:cNvPr id="27" name="TextBox 27"/>
            <p:cNvSpPr txBox="1"/>
            <p:nvPr/>
          </p:nvSpPr>
          <p:spPr>
            <a:xfrm>
              <a:off x="0" y="-276225"/>
              <a:ext cx="7534672" cy="636329"/>
            </a:xfrm>
            <a:prstGeom prst="rect">
              <a:avLst/>
            </a:prstGeom>
          </p:spPr>
          <p:txBody>
            <a:bodyPr lIns="0" tIns="0" rIns="0" bIns="0" rtlCol="0" anchor="t">
              <a:spAutoFit/>
            </a:bodyPr>
            <a:lstStyle/>
            <a:p>
              <a:pPr>
                <a:lnSpc>
                  <a:spcPts val="3599"/>
                </a:lnSpc>
                <a:spcBef>
                  <a:spcPct val="0"/>
                </a:spcBef>
              </a:pPr>
              <a:r>
                <a:rPr lang="en-US" sz="2950">
                  <a:solidFill>
                    <a:srgbClr val="000000"/>
                  </a:solidFill>
                  <a:latin typeface="テロップ明朝（N仕様）"/>
                  <a:ea typeface="テロップ明朝（N仕様）"/>
                </a:rPr>
                <a:t>5</a:t>
              </a:r>
              <a:r>
                <a:rPr lang="ja-JP" altLang="en-US" sz="2950">
                  <a:solidFill>
                    <a:srgbClr val="000000"/>
                  </a:solidFill>
                  <a:latin typeface="テロップ明朝（N仕様）"/>
                  <a:ea typeface="テロップ明朝（N仕様）"/>
                </a:rPr>
                <a:t>月場所では</a:t>
              </a:r>
            </a:p>
          </p:txBody>
        </p:sp>
        <p:sp>
          <p:nvSpPr>
            <p:cNvPr id="28" name="TextBox 28"/>
            <p:cNvSpPr txBox="1"/>
            <p:nvPr/>
          </p:nvSpPr>
          <p:spPr>
            <a:xfrm>
              <a:off x="6282" y="795481"/>
              <a:ext cx="7389457" cy="2394386"/>
            </a:xfrm>
            <a:prstGeom prst="rect">
              <a:avLst/>
            </a:prstGeom>
          </p:spPr>
          <p:txBody>
            <a:bodyPr wrap="square" lIns="0" tIns="0" rIns="0" bIns="0" rtlCol="0" anchor="t">
              <a:spAutoFit/>
            </a:bodyPr>
            <a:lstStyle/>
            <a:p>
              <a:r>
                <a:rPr lang="ja-JP" altLang="en-US" sz="4000">
                  <a:ea typeface="テロップ明朝（N仕様）"/>
                  <a:cs typeface="Calibri"/>
                </a:rPr>
                <a:t>チーム開発での</a:t>
              </a:r>
              <a:endParaRPr lang="ja-JP"/>
            </a:p>
            <a:p>
              <a:r>
                <a:rPr lang="ja-JP" altLang="en-US" sz="4000">
                  <a:ea typeface="テロップ明朝（N仕様）"/>
                  <a:cs typeface="Calibri"/>
                </a:rPr>
                <a:t>立ち回りが不安</a:t>
              </a:r>
              <a:endParaRPr lang="ja-JP">
                <a:ea typeface="ＭＳ Ｐゴシック" panose="020B0600070205080204" pitchFamily="34" charset="-128"/>
                <a:cs typeface="Calibri"/>
              </a:endParaRPr>
            </a:p>
            <a:p>
              <a:endParaRPr lang="ja-JP" altLang="en-US" sz="2550">
                <a:solidFill>
                  <a:srgbClr val="000000"/>
                </a:solidFill>
                <a:ea typeface="テロップ明朝（N仕様）"/>
                <a:cs typeface="Calibri"/>
              </a:endParaRPr>
            </a:p>
          </p:txBody>
        </p:sp>
      </p:grpSp>
      <p:grpSp>
        <p:nvGrpSpPr>
          <p:cNvPr id="29" name="Group 29"/>
          <p:cNvGrpSpPr/>
          <p:nvPr/>
        </p:nvGrpSpPr>
        <p:grpSpPr>
          <a:xfrm>
            <a:off x="3349164" y="5908446"/>
            <a:ext cx="5555532" cy="1992210"/>
            <a:chOff x="-120159" y="-276225"/>
            <a:chExt cx="7407377" cy="2656282"/>
          </a:xfrm>
        </p:grpSpPr>
        <p:sp>
          <p:nvSpPr>
            <p:cNvPr id="30" name="TextBox 30"/>
            <p:cNvSpPr txBox="1"/>
            <p:nvPr/>
          </p:nvSpPr>
          <p:spPr>
            <a:xfrm>
              <a:off x="0" y="-276225"/>
              <a:ext cx="7287218" cy="575287"/>
            </a:xfrm>
            <a:prstGeom prst="rect">
              <a:avLst/>
            </a:prstGeom>
          </p:spPr>
          <p:txBody>
            <a:bodyPr lIns="0" tIns="0" rIns="0" bIns="0" rtlCol="0" anchor="t">
              <a:spAutoFit/>
            </a:bodyPr>
            <a:lstStyle/>
            <a:p>
              <a:pPr>
                <a:lnSpc>
                  <a:spcPts val="3599"/>
                </a:lnSpc>
                <a:spcBef>
                  <a:spcPct val="0"/>
                </a:spcBef>
              </a:pPr>
              <a:r>
                <a:rPr lang="ja-JP" altLang="en-US" sz="2950">
                  <a:solidFill>
                    <a:srgbClr val="000000"/>
                  </a:solidFill>
                  <a:latin typeface="テロップ明朝（N仕様）"/>
                  <a:ea typeface="テロップ明朝（N仕様）"/>
                </a:rPr>
                <a:t>十両機能担当への道</a:t>
              </a:r>
              <a:endParaRPr lang="en-US" sz="2950">
                <a:solidFill>
                  <a:srgbClr val="000000"/>
                </a:solidFill>
                <a:latin typeface="テロップ明朝（N仕様）"/>
                <a:ea typeface="テロップ明朝（N仕様）"/>
              </a:endParaRPr>
            </a:p>
          </p:txBody>
        </p:sp>
        <p:sp>
          <p:nvSpPr>
            <p:cNvPr id="31" name="TextBox 31"/>
            <p:cNvSpPr txBox="1"/>
            <p:nvPr/>
          </p:nvSpPr>
          <p:spPr>
            <a:xfrm>
              <a:off x="-120159" y="738581"/>
              <a:ext cx="7287218" cy="1641476"/>
            </a:xfrm>
            <a:prstGeom prst="rect">
              <a:avLst/>
            </a:prstGeom>
          </p:spPr>
          <p:txBody>
            <a:bodyPr lIns="0" tIns="0" rIns="0" bIns="0" rtlCol="0" anchor="t">
              <a:spAutoFit/>
            </a:bodyPr>
            <a:lstStyle/>
            <a:p>
              <a:pPr>
                <a:spcBef>
                  <a:spcPct val="0"/>
                </a:spcBef>
              </a:pPr>
              <a:r>
                <a:rPr lang="ja-JP" altLang="en-US" sz="4000">
                  <a:solidFill>
                    <a:srgbClr val="000000"/>
                  </a:solidFill>
                  <a:latin typeface="テロップ明朝（N仕様）"/>
                  <a:ea typeface="テロップ明朝（N仕様）"/>
                </a:rPr>
                <a:t>機能担当という役割を</a:t>
              </a:r>
              <a:endParaRPr lang="ja-JP" sz="4000">
                <a:solidFill>
                  <a:srgbClr val="000000"/>
                </a:solidFill>
                <a:latin typeface="Calibri"/>
                <a:ea typeface="ＭＳ Ｐゴシック" panose="020B0600070205080204" pitchFamily="34" charset="-128"/>
                <a:cs typeface="Calibri"/>
              </a:endParaRPr>
            </a:p>
            <a:p>
              <a:pPr algn="l">
                <a:spcBef>
                  <a:spcPct val="0"/>
                </a:spcBef>
              </a:pPr>
              <a:r>
                <a:rPr lang="ja-JP" altLang="en-US" sz="4000">
                  <a:solidFill>
                    <a:srgbClr val="000000"/>
                  </a:solidFill>
                  <a:latin typeface="テロップ明朝（N仕様）"/>
                  <a:ea typeface="テロップ明朝（N仕様）"/>
                </a:rPr>
                <a:t>全うすることができた</a:t>
              </a:r>
              <a:endParaRPr lang="ja-JP" sz="4000">
                <a:ea typeface="ＭＳ Ｐゴシック"/>
                <a:cs typeface="Calibri"/>
              </a:endParaRPr>
            </a:p>
          </p:txBody>
        </p:sp>
      </p:grpSp>
      <p:grpSp>
        <p:nvGrpSpPr>
          <p:cNvPr id="32" name="Group 32"/>
          <p:cNvGrpSpPr/>
          <p:nvPr/>
        </p:nvGrpSpPr>
        <p:grpSpPr>
          <a:xfrm>
            <a:off x="12010763" y="2679608"/>
            <a:ext cx="5230527" cy="2448662"/>
            <a:chOff x="-72572" y="-276225"/>
            <a:chExt cx="6974035" cy="3264880"/>
          </a:xfrm>
        </p:grpSpPr>
        <p:sp>
          <p:nvSpPr>
            <p:cNvPr id="33" name="TextBox 33"/>
            <p:cNvSpPr txBox="1"/>
            <p:nvPr/>
          </p:nvSpPr>
          <p:spPr>
            <a:xfrm>
              <a:off x="-72572" y="-276225"/>
              <a:ext cx="6804702" cy="615553"/>
            </a:xfrm>
            <a:prstGeom prst="rect">
              <a:avLst/>
            </a:prstGeom>
          </p:spPr>
          <p:txBody>
            <a:bodyPr lIns="0" tIns="0" rIns="0" bIns="0" rtlCol="0" anchor="t">
              <a:spAutoFit/>
            </a:bodyPr>
            <a:lstStyle/>
            <a:p>
              <a:r>
                <a:rPr lang="ja-JP" sz="2950">
                  <a:solidFill>
                    <a:srgbClr val="000000"/>
                  </a:solidFill>
                  <a:latin typeface="テロップ明朝（N仕様）"/>
                  <a:ea typeface="テロップ明朝（N仕様）"/>
                  <a:cs typeface="+mn-lt"/>
                </a:rPr>
                <a:t>十両</a:t>
              </a:r>
              <a:r>
                <a:rPr lang="ja-JP" altLang="en-US" sz="2950">
                  <a:solidFill>
                    <a:srgbClr val="000000"/>
                  </a:solidFill>
                  <a:latin typeface="テロップ明朝（N仕様）"/>
                  <a:ea typeface="テロップ明朝（N仕様）"/>
                  <a:cs typeface="+mn-lt"/>
                </a:rPr>
                <a:t>エンジニア</a:t>
              </a:r>
              <a:r>
                <a:rPr lang="ja-JP" sz="2950">
                  <a:solidFill>
                    <a:srgbClr val="000000"/>
                  </a:solidFill>
                  <a:latin typeface="テロップ明朝（N仕様）"/>
                  <a:ea typeface="テロップ明朝（N仕様）"/>
                  <a:cs typeface="+mn-lt"/>
                </a:rPr>
                <a:t>への道</a:t>
              </a:r>
              <a:endParaRPr lang="ja-JP" altLang="en-US" sz="2950">
                <a:solidFill>
                  <a:srgbClr val="000000"/>
                </a:solidFill>
                <a:latin typeface="テロップ明朝（N仕様）"/>
                <a:ea typeface="テロップ明朝（N仕様）"/>
                <a:cs typeface="+mn-lt"/>
              </a:endParaRPr>
            </a:p>
          </p:txBody>
        </p:sp>
        <p:sp>
          <p:nvSpPr>
            <p:cNvPr id="34" name="TextBox 34"/>
            <p:cNvSpPr txBox="1"/>
            <p:nvPr/>
          </p:nvSpPr>
          <p:spPr>
            <a:xfrm>
              <a:off x="-24192" y="526445"/>
              <a:ext cx="6925655" cy="2462210"/>
            </a:xfrm>
            <a:prstGeom prst="rect">
              <a:avLst/>
            </a:prstGeom>
          </p:spPr>
          <p:txBody>
            <a:bodyPr wrap="square" lIns="0" tIns="0" rIns="0" bIns="0" rtlCol="0" anchor="t">
              <a:spAutoFit/>
            </a:bodyPr>
            <a:lstStyle/>
            <a:p>
              <a:r>
                <a:rPr lang="ja-JP" altLang="en-US" sz="4000">
                  <a:ea typeface="テロップ明朝（N仕様）"/>
                  <a:cs typeface="Calibri"/>
                </a:rPr>
                <a:t>メンバーの気遣いもあったが、自分の意見を言うことができた</a:t>
              </a:r>
            </a:p>
          </p:txBody>
        </p:sp>
      </p:grpSp>
      <p:grpSp>
        <p:nvGrpSpPr>
          <p:cNvPr id="35" name="Group 35"/>
          <p:cNvGrpSpPr/>
          <p:nvPr/>
        </p:nvGrpSpPr>
        <p:grpSpPr>
          <a:xfrm>
            <a:off x="12065192" y="5882551"/>
            <a:ext cx="5103527" cy="2446283"/>
            <a:chOff x="0" y="-276225"/>
            <a:chExt cx="6804702" cy="3261705"/>
          </a:xfrm>
        </p:grpSpPr>
        <p:sp>
          <p:nvSpPr>
            <p:cNvPr id="36" name="TextBox 36"/>
            <p:cNvSpPr txBox="1"/>
            <p:nvPr/>
          </p:nvSpPr>
          <p:spPr>
            <a:xfrm>
              <a:off x="0" y="-276225"/>
              <a:ext cx="6804702" cy="575287"/>
            </a:xfrm>
            <a:prstGeom prst="rect">
              <a:avLst/>
            </a:prstGeom>
          </p:spPr>
          <p:txBody>
            <a:bodyPr lIns="0" tIns="0" rIns="0" bIns="0" rtlCol="0" anchor="t">
              <a:spAutoFit/>
            </a:bodyPr>
            <a:lstStyle/>
            <a:p>
              <a:pPr>
                <a:lnSpc>
                  <a:spcPts val="3599"/>
                </a:lnSpc>
                <a:spcBef>
                  <a:spcPct val="0"/>
                </a:spcBef>
              </a:pPr>
              <a:r>
                <a:rPr lang="ja-JP" altLang="en-US" sz="2950">
                  <a:solidFill>
                    <a:srgbClr val="000000"/>
                  </a:solidFill>
                  <a:latin typeface="テロップ明朝（N仕様）"/>
                  <a:ea typeface="テロップ明朝（N仕様）"/>
                </a:rPr>
                <a:t>横綱になるために...</a:t>
              </a:r>
            </a:p>
          </p:txBody>
        </p:sp>
        <p:sp>
          <p:nvSpPr>
            <p:cNvPr id="37" name="TextBox 37"/>
            <p:cNvSpPr txBox="1"/>
            <p:nvPr/>
          </p:nvSpPr>
          <p:spPr>
            <a:xfrm>
              <a:off x="0" y="523272"/>
              <a:ext cx="6804702" cy="2462208"/>
            </a:xfrm>
            <a:prstGeom prst="rect">
              <a:avLst/>
            </a:prstGeom>
          </p:spPr>
          <p:txBody>
            <a:bodyPr lIns="0" tIns="0" rIns="0" bIns="0" rtlCol="0" anchor="t">
              <a:spAutoFit/>
            </a:bodyPr>
            <a:lstStyle/>
            <a:p>
              <a:pPr>
                <a:spcBef>
                  <a:spcPct val="0"/>
                </a:spcBef>
              </a:pPr>
              <a:r>
                <a:rPr lang="ja-JP" altLang="en-US" sz="4000">
                  <a:solidFill>
                    <a:srgbClr val="000000"/>
                  </a:solidFill>
                  <a:latin typeface="テロップ明朝（N仕様）"/>
                  <a:ea typeface="テロップ明朝（N仕様）"/>
                </a:rPr>
                <a:t>メンバーに寄らず、</a:t>
              </a:r>
            </a:p>
            <a:p>
              <a:pPr algn="l">
                <a:spcBef>
                  <a:spcPct val="0"/>
                </a:spcBef>
              </a:pPr>
              <a:r>
                <a:rPr lang="ja-JP" altLang="en-US" sz="4000">
                  <a:solidFill>
                    <a:srgbClr val="000000"/>
                  </a:solidFill>
                  <a:latin typeface="テロップ明朝（N仕様）"/>
                  <a:ea typeface="テロップ明朝（N仕様）"/>
                </a:rPr>
                <a:t>チームにおける役割を</a:t>
              </a:r>
            </a:p>
            <a:p>
              <a:pPr>
                <a:spcBef>
                  <a:spcPct val="0"/>
                </a:spcBef>
              </a:pPr>
              <a:r>
                <a:rPr lang="ja-JP" altLang="en-US" sz="4000">
                  <a:solidFill>
                    <a:srgbClr val="000000"/>
                  </a:solidFill>
                  <a:latin typeface="テロップ明朝（N仕様）"/>
                  <a:ea typeface="テロップ明朝（N仕様）"/>
                </a:rPr>
                <a:t>遂行できる</a:t>
              </a:r>
            </a:p>
          </p:txBody>
        </p:sp>
      </p:grpSp>
    </p:spTree>
    <p:extLst>
      <p:ext uri="{BB962C8B-B14F-4D97-AF65-F5344CB8AC3E}">
        <p14:creationId xmlns:p14="http://schemas.microsoft.com/office/powerpoint/2010/main" val="2033654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2" name="Group 2"/>
          <p:cNvGrpSpPr/>
          <p:nvPr/>
        </p:nvGrpSpPr>
        <p:grpSpPr>
          <a:xfrm>
            <a:off x="845202" y="1432739"/>
            <a:ext cx="8294155" cy="3990231"/>
            <a:chOff x="0" y="-238125"/>
            <a:chExt cx="2184469" cy="1050925"/>
          </a:xfrm>
        </p:grpSpPr>
        <p:sp>
          <p:nvSpPr>
            <p:cNvPr id="3" name="Freeform 3"/>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4" name="TextBox 4"/>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5" name="Group 5"/>
          <p:cNvGrpSpPr/>
          <p:nvPr/>
        </p:nvGrpSpPr>
        <p:grpSpPr>
          <a:xfrm>
            <a:off x="810566" y="5620422"/>
            <a:ext cx="8294155" cy="3086100"/>
            <a:chOff x="0" y="0"/>
            <a:chExt cx="2184469" cy="812800"/>
          </a:xfrm>
        </p:grpSpPr>
        <p:sp>
          <p:nvSpPr>
            <p:cNvPr id="6" name="Freeform 6"/>
            <p:cNvSpPr/>
            <p:nvPr/>
          </p:nvSpPr>
          <p:spPr>
            <a:xfrm>
              <a:off x="0" y="0"/>
              <a:ext cx="2184469" cy="812800"/>
            </a:xfrm>
            <a:custGeom>
              <a:avLst/>
              <a:gdLst/>
              <a:ahLst/>
              <a:cxnLst/>
              <a:rect l="l" t="t" r="r" b="b"/>
              <a:pathLst>
                <a:path w="2184469" h="812800">
                  <a:moveTo>
                    <a:pt x="28003" y="0"/>
                  </a:moveTo>
                  <a:lnTo>
                    <a:pt x="2156466" y="0"/>
                  </a:lnTo>
                  <a:cubicBezTo>
                    <a:pt x="2163893" y="0"/>
                    <a:pt x="2171016" y="2950"/>
                    <a:pt x="2176267" y="8202"/>
                  </a:cubicBezTo>
                  <a:cubicBezTo>
                    <a:pt x="2181519" y="13453"/>
                    <a:pt x="2184469" y="20576"/>
                    <a:pt x="2184469" y="28003"/>
                  </a:cubicBezTo>
                  <a:lnTo>
                    <a:pt x="2184469" y="784797"/>
                  </a:lnTo>
                  <a:cubicBezTo>
                    <a:pt x="2184469" y="792224"/>
                    <a:pt x="2181519" y="799347"/>
                    <a:pt x="2176267" y="804598"/>
                  </a:cubicBezTo>
                  <a:cubicBezTo>
                    <a:pt x="2171016" y="809850"/>
                    <a:pt x="2163893" y="812800"/>
                    <a:pt x="2156466" y="812800"/>
                  </a:cubicBezTo>
                  <a:lnTo>
                    <a:pt x="28003" y="812800"/>
                  </a:lnTo>
                  <a:cubicBezTo>
                    <a:pt x="20576" y="812800"/>
                    <a:pt x="13453" y="809850"/>
                    <a:pt x="8202" y="804598"/>
                  </a:cubicBezTo>
                  <a:cubicBezTo>
                    <a:pt x="2950" y="799347"/>
                    <a:pt x="0" y="792224"/>
                    <a:pt x="0" y="784797"/>
                  </a:cubicBezTo>
                  <a:lnTo>
                    <a:pt x="0" y="28003"/>
                  </a:lnTo>
                  <a:cubicBezTo>
                    <a:pt x="0" y="20576"/>
                    <a:pt x="2950" y="13453"/>
                    <a:pt x="8202" y="8202"/>
                  </a:cubicBezTo>
                  <a:cubicBezTo>
                    <a:pt x="13453" y="2950"/>
                    <a:pt x="20576" y="0"/>
                    <a:pt x="28003" y="0"/>
                  </a:cubicBezTo>
                  <a:close/>
                </a:path>
              </a:pathLst>
            </a:custGeom>
            <a:solidFill>
              <a:srgbClr val="FFFFFF"/>
            </a:solidFill>
          </p:spPr>
          <p:txBody>
            <a:bodyPr/>
            <a:lstStyle/>
            <a:p>
              <a:endParaRPr lang="ja-JP" altLang="en-US"/>
            </a:p>
          </p:txBody>
        </p:sp>
        <p:sp>
          <p:nvSpPr>
            <p:cNvPr id="7" name="TextBox 7"/>
            <p:cNvSpPr txBox="1"/>
            <p:nvPr/>
          </p:nvSpPr>
          <p:spPr>
            <a:xfrm>
              <a:off x="0" y="-238125"/>
              <a:ext cx="2184469" cy="1050925"/>
            </a:xfrm>
            <a:prstGeom prst="rect">
              <a:avLst/>
            </a:prstGeom>
          </p:spPr>
          <p:txBody>
            <a:bodyPr lIns="50800" tIns="50800" rIns="50800" bIns="50800" rtlCol="0" anchor="ctr"/>
            <a:lstStyle/>
            <a:p>
              <a:pPr algn="ctr">
                <a:lnSpc>
                  <a:spcPts val="3000"/>
                </a:lnSpc>
              </a:pPr>
              <a:endParaRPr/>
            </a:p>
          </p:txBody>
        </p:sp>
      </p:grpSp>
      <p:grpSp>
        <p:nvGrpSpPr>
          <p:cNvPr id="8" name="Group 8"/>
          <p:cNvGrpSpPr/>
          <p:nvPr/>
        </p:nvGrpSpPr>
        <p:grpSpPr>
          <a:xfrm>
            <a:off x="9304746" y="5680580"/>
            <a:ext cx="8172125" cy="3086100"/>
            <a:chOff x="0" y="0"/>
            <a:chExt cx="2152329" cy="812800"/>
          </a:xfrm>
        </p:grpSpPr>
        <p:sp>
          <p:nvSpPr>
            <p:cNvPr id="9" name="Freeform 9"/>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0" name="TextBox 10"/>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1" name="Group 11"/>
          <p:cNvGrpSpPr/>
          <p:nvPr/>
        </p:nvGrpSpPr>
        <p:grpSpPr>
          <a:xfrm>
            <a:off x="9304746" y="2336870"/>
            <a:ext cx="8172125" cy="3086100"/>
            <a:chOff x="0" y="0"/>
            <a:chExt cx="2152329" cy="812800"/>
          </a:xfrm>
        </p:grpSpPr>
        <p:sp>
          <p:nvSpPr>
            <p:cNvPr id="12" name="Freeform 12"/>
            <p:cNvSpPr/>
            <p:nvPr/>
          </p:nvSpPr>
          <p:spPr>
            <a:xfrm>
              <a:off x="0" y="0"/>
              <a:ext cx="2152329" cy="812800"/>
            </a:xfrm>
            <a:custGeom>
              <a:avLst/>
              <a:gdLst/>
              <a:ahLst/>
              <a:cxnLst/>
              <a:rect l="l" t="t" r="r" b="b"/>
              <a:pathLst>
                <a:path w="2152329" h="812800">
                  <a:moveTo>
                    <a:pt x="28421" y="0"/>
                  </a:moveTo>
                  <a:lnTo>
                    <a:pt x="2123908" y="0"/>
                  </a:lnTo>
                  <a:cubicBezTo>
                    <a:pt x="2131446" y="0"/>
                    <a:pt x="2138675" y="2994"/>
                    <a:pt x="2144005" y="8324"/>
                  </a:cubicBezTo>
                  <a:cubicBezTo>
                    <a:pt x="2149335" y="13654"/>
                    <a:pt x="2152329" y="20883"/>
                    <a:pt x="2152329" y="28421"/>
                  </a:cubicBezTo>
                  <a:lnTo>
                    <a:pt x="2152329" y="784379"/>
                  </a:lnTo>
                  <a:cubicBezTo>
                    <a:pt x="2152329" y="800076"/>
                    <a:pt x="2139605" y="812800"/>
                    <a:pt x="2123908" y="812800"/>
                  </a:cubicBezTo>
                  <a:lnTo>
                    <a:pt x="28421" y="812800"/>
                  </a:lnTo>
                  <a:cubicBezTo>
                    <a:pt x="12724" y="812800"/>
                    <a:pt x="0" y="800076"/>
                    <a:pt x="0" y="784379"/>
                  </a:cubicBezTo>
                  <a:lnTo>
                    <a:pt x="0" y="28421"/>
                  </a:lnTo>
                  <a:cubicBezTo>
                    <a:pt x="0" y="12724"/>
                    <a:pt x="12724" y="0"/>
                    <a:pt x="28421" y="0"/>
                  </a:cubicBezTo>
                  <a:close/>
                </a:path>
              </a:pathLst>
            </a:custGeom>
            <a:solidFill>
              <a:srgbClr val="FFFFFF"/>
            </a:solidFill>
          </p:spPr>
          <p:txBody>
            <a:bodyPr/>
            <a:lstStyle/>
            <a:p>
              <a:endParaRPr lang="ja-JP" altLang="en-US"/>
            </a:p>
          </p:txBody>
        </p:sp>
        <p:sp>
          <p:nvSpPr>
            <p:cNvPr id="13" name="TextBox 13"/>
            <p:cNvSpPr txBox="1"/>
            <p:nvPr/>
          </p:nvSpPr>
          <p:spPr>
            <a:xfrm>
              <a:off x="0" y="-238125"/>
              <a:ext cx="2152329" cy="1050925"/>
            </a:xfrm>
            <a:prstGeom prst="rect">
              <a:avLst/>
            </a:prstGeom>
          </p:spPr>
          <p:txBody>
            <a:bodyPr lIns="50800" tIns="50800" rIns="50800" bIns="50800" rtlCol="0" anchor="ctr"/>
            <a:lstStyle/>
            <a:p>
              <a:pPr algn="ctr">
                <a:lnSpc>
                  <a:spcPts val="3000"/>
                </a:lnSpc>
              </a:pPr>
              <a:endParaRPr/>
            </a:p>
          </p:txBody>
        </p:sp>
      </p:grpSp>
      <p:grpSp>
        <p:nvGrpSpPr>
          <p:cNvPr id="14" name="Group 14"/>
          <p:cNvGrpSpPr/>
          <p:nvPr/>
        </p:nvGrpSpPr>
        <p:grpSpPr>
          <a:xfrm>
            <a:off x="1018458" y="6042053"/>
            <a:ext cx="2224905" cy="22249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95960" t="-31333" r="-120280" b="-79361"/>
              </a:stretch>
            </a:blipFill>
          </p:spPr>
          <p:txBody>
            <a:bodyPr/>
            <a:lstStyle/>
            <a:p>
              <a:endParaRPr lang="ja-JP" altLang="en-US"/>
            </a:p>
          </p:txBody>
        </p:sp>
      </p:grpSp>
      <p:grpSp>
        <p:nvGrpSpPr>
          <p:cNvPr id="16" name="Group 16"/>
          <p:cNvGrpSpPr/>
          <p:nvPr/>
        </p:nvGrpSpPr>
        <p:grpSpPr>
          <a:xfrm>
            <a:off x="9531224" y="6103243"/>
            <a:ext cx="2237278" cy="223727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ja-JP" altLang="en-US"/>
            </a:p>
          </p:txBody>
        </p:sp>
      </p:grpSp>
      <p:grpSp>
        <p:nvGrpSpPr>
          <p:cNvPr id="18" name="Group 18"/>
          <p:cNvGrpSpPr/>
          <p:nvPr/>
        </p:nvGrpSpPr>
        <p:grpSpPr>
          <a:xfrm>
            <a:off x="9585448" y="3016035"/>
            <a:ext cx="2183053" cy="218305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44786" t="-19314" r="-81401"/>
              </a:stretch>
            </a:blipFill>
          </p:spPr>
          <p:txBody>
            <a:bodyPr/>
            <a:lstStyle/>
            <a:p>
              <a:endParaRPr lang="ja-JP" altLang="en-US"/>
            </a:p>
          </p:txBody>
        </p:sp>
      </p:grpSp>
      <p:grpSp>
        <p:nvGrpSpPr>
          <p:cNvPr id="20" name="Group 20"/>
          <p:cNvGrpSpPr/>
          <p:nvPr/>
        </p:nvGrpSpPr>
        <p:grpSpPr>
          <a:xfrm>
            <a:off x="1034149" y="2770192"/>
            <a:ext cx="2219457" cy="221945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t="-24766" b="-24766"/>
              </a:stretch>
            </a:blipFill>
          </p:spPr>
          <p:txBody>
            <a:bodyPr/>
            <a:lstStyle/>
            <a:p>
              <a:endParaRPr lang="ja-JP" altLang="en-US"/>
            </a:p>
          </p:txBody>
        </p:sp>
      </p:grpSp>
      <p:grpSp>
        <p:nvGrpSpPr>
          <p:cNvPr id="22" name="Group 22"/>
          <p:cNvGrpSpPr/>
          <p:nvPr/>
        </p:nvGrpSpPr>
        <p:grpSpPr>
          <a:xfrm>
            <a:off x="826273" y="240671"/>
            <a:ext cx="16121854" cy="641201"/>
            <a:chOff x="0" y="-400049"/>
            <a:chExt cx="21495806" cy="854935"/>
          </a:xfrm>
        </p:grpSpPr>
        <p:sp>
          <p:nvSpPr>
            <p:cNvPr id="23" name="TextBox 23"/>
            <p:cNvSpPr txBox="1"/>
            <p:nvPr/>
          </p:nvSpPr>
          <p:spPr>
            <a:xfrm>
              <a:off x="2895979" y="-400049"/>
              <a:ext cx="15633880" cy="854935"/>
            </a:xfrm>
            <a:prstGeom prst="rect">
              <a:avLst/>
            </a:prstGeom>
          </p:spPr>
          <p:txBody>
            <a:bodyPr lIns="0" tIns="0" rIns="0" bIns="0" rtlCol="0" anchor="t">
              <a:spAutoFit/>
            </a:bodyPr>
            <a:lstStyle/>
            <a:p>
              <a:pPr algn="ctr">
                <a:lnSpc>
                  <a:spcPts val="5040"/>
                </a:lnSpc>
                <a:spcBef>
                  <a:spcPct val="0"/>
                </a:spcBef>
              </a:pPr>
              <a:r>
                <a:rPr lang="ja-JP" altLang="en-US" sz="4200">
                  <a:solidFill>
                    <a:srgbClr val="000000"/>
                  </a:solidFill>
                  <a:ea typeface="テロップ明朝（N仕様） Bold"/>
                </a:rPr>
                <a:t>個人の発表：</a:t>
              </a:r>
              <a:r>
                <a:rPr lang="ja-JP" sz="4200">
                  <a:solidFill>
                    <a:srgbClr val="000000"/>
                  </a:solidFill>
                  <a:ea typeface="テロップ明朝（N仕様） Bold"/>
                </a:rPr>
                <a:t>マネージビジネス </a:t>
              </a:r>
              <a:r>
                <a:rPr lang="ja-JP" altLang="en-US" sz="4200">
                  <a:solidFill>
                    <a:srgbClr val="000000"/>
                  </a:solidFill>
                  <a:ea typeface="テロップ明朝（N仕様） Bold"/>
                </a:rPr>
                <a:t>土方</a:t>
              </a:r>
            </a:p>
          </p:txBody>
        </p:sp>
        <p:sp>
          <p:nvSpPr>
            <p:cNvPr id="24" name="AutoShape 24"/>
            <p:cNvSpPr/>
            <p:nvPr/>
          </p:nvSpPr>
          <p:spPr>
            <a:xfrm flipH="1">
              <a:off x="0"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sp>
          <p:nvSpPr>
            <p:cNvPr id="25" name="AutoShape 25"/>
            <p:cNvSpPr/>
            <p:nvPr/>
          </p:nvSpPr>
          <p:spPr>
            <a:xfrm flipH="1">
              <a:off x="17029738" y="425428"/>
              <a:ext cx="4466068" cy="0"/>
            </a:xfrm>
            <a:prstGeom prst="line">
              <a:avLst/>
            </a:prstGeom>
            <a:ln w="25400" cap="flat">
              <a:solidFill>
                <a:srgbClr val="000000"/>
              </a:solidFill>
              <a:prstDash val="solid"/>
              <a:headEnd type="none" w="sm" len="sm"/>
              <a:tailEnd type="none" w="sm" len="sm"/>
            </a:ln>
          </p:spPr>
          <p:txBody>
            <a:bodyPr/>
            <a:lstStyle/>
            <a:p>
              <a:endParaRPr lang="ja-JP" altLang="en-US"/>
            </a:p>
          </p:txBody>
        </p:sp>
      </p:grpSp>
      <p:grpSp>
        <p:nvGrpSpPr>
          <p:cNvPr id="26" name="Group 26"/>
          <p:cNvGrpSpPr/>
          <p:nvPr/>
        </p:nvGrpSpPr>
        <p:grpSpPr>
          <a:xfrm>
            <a:off x="3260178" y="3010476"/>
            <a:ext cx="5754912" cy="1288508"/>
            <a:chOff x="-138544" y="-276225"/>
            <a:chExt cx="7673216" cy="1718012"/>
          </a:xfrm>
        </p:grpSpPr>
        <p:sp>
          <p:nvSpPr>
            <p:cNvPr id="27" name="TextBox 27"/>
            <p:cNvSpPr txBox="1"/>
            <p:nvPr/>
          </p:nvSpPr>
          <p:spPr>
            <a:xfrm>
              <a:off x="0" y="-276225"/>
              <a:ext cx="7534672" cy="575287"/>
            </a:xfrm>
            <a:prstGeom prst="rect">
              <a:avLst/>
            </a:prstGeom>
          </p:spPr>
          <p:txBody>
            <a:bodyPr lIns="0" tIns="0" rIns="0" bIns="0" rtlCol="0" anchor="t">
              <a:spAutoFit/>
            </a:bodyPr>
            <a:lstStyle/>
            <a:p>
              <a:pPr algn="l">
                <a:lnSpc>
                  <a:spcPts val="3599"/>
                </a:lnSpc>
                <a:spcBef>
                  <a:spcPct val="0"/>
                </a:spcBef>
              </a:pPr>
              <a:r>
                <a:rPr lang="en-US" sz="2950">
                  <a:solidFill>
                    <a:srgbClr val="000000"/>
                  </a:solidFill>
                  <a:latin typeface="テロップ明朝（N仕様）"/>
                  <a:ea typeface="テロップ明朝（N仕様）"/>
                </a:rPr>
                <a:t>５</a:t>
              </a:r>
              <a:r>
                <a:rPr lang="ja-JP" altLang="en-US" sz="2950">
                  <a:solidFill>
                    <a:srgbClr val="000000"/>
                  </a:solidFill>
                  <a:latin typeface="テロップ明朝（N仕様）"/>
                  <a:ea typeface="テロップ明朝（N仕様）"/>
                </a:rPr>
                <a:t>月場所では</a:t>
              </a:r>
            </a:p>
          </p:txBody>
        </p:sp>
        <p:sp>
          <p:nvSpPr>
            <p:cNvPr id="28" name="TextBox 28"/>
            <p:cNvSpPr txBox="1"/>
            <p:nvPr/>
          </p:nvSpPr>
          <p:spPr>
            <a:xfrm>
              <a:off x="-138544" y="886848"/>
              <a:ext cx="7479665" cy="554939"/>
            </a:xfrm>
            <a:prstGeom prst="rect">
              <a:avLst/>
            </a:prstGeom>
          </p:spPr>
          <p:txBody>
            <a:bodyPr wrap="square" lIns="0" tIns="0" rIns="0" bIns="0" rtlCol="0" anchor="t">
              <a:spAutoFit/>
            </a:bodyPr>
            <a:lstStyle/>
            <a:p>
              <a:pPr algn="l">
                <a:lnSpc>
                  <a:spcPts val="3119"/>
                </a:lnSpc>
                <a:spcBef>
                  <a:spcPct val="0"/>
                </a:spcBef>
              </a:pPr>
              <a:r>
                <a:rPr lang="ja-JP" altLang="en-US" sz="3600">
                  <a:solidFill>
                    <a:srgbClr val="000000"/>
                  </a:solidFill>
                  <a:ea typeface="テロップ明朝（N仕様）"/>
                  <a:cs typeface="Calibri"/>
                </a:rPr>
                <a:t>自分の実力に対する不安</a:t>
              </a:r>
            </a:p>
          </p:txBody>
        </p:sp>
      </p:grpSp>
      <p:grpSp>
        <p:nvGrpSpPr>
          <p:cNvPr id="29" name="Group 29"/>
          <p:cNvGrpSpPr/>
          <p:nvPr/>
        </p:nvGrpSpPr>
        <p:grpSpPr>
          <a:xfrm>
            <a:off x="3255229" y="6179157"/>
            <a:ext cx="5664506" cy="1406007"/>
            <a:chOff x="-265458" y="-276225"/>
            <a:chExt cx="7552676" cy="1874676"/>
          </a:xfrm>
        </p:grpSpPr>
        <p:sp>
          <p:nvSpPr>
            <p:cNvPr id="30" name="TextBox 30"/>
            <p:cNvSpPr txBox="1"/>
            <p:nvPr/>
          </p:nvSpPr>
          <p:spPr>
            <a:xfrm>
              <a:off x="0" y="-276225"/>
              <a:ext cx="7287218" cy="1170321"/>
            </a:xfrm>
            <a:prstGeom prst="rect">
              <a:avLst/>
            </a:prstGeom>
          </p:spPr>
          <p:txBody>
            <a:bodyPr lIns="0" tIns="0" rIns="0" bIns="0" rtlCol="0" anchor="t">
              <a:spAutoFit/>
            </a:bodyPr>
            <a:lstStyle/>
            <a:p>
              <a:r>
                <a:rPr lang="ja-JP" sz="2900">
                  <a:latin typeface="テロップ明朝（N仕様）"/>
                  <a:ea typeface="テロップ明朝（N仕様）"/>
                  <a:cs typeface="+mn-lt"/>
                </a:rPr>
                <a:t>十両</a:t>
              </a:r>
              <a:r>
                <a:rPr lang="ja-JP" altLang="en-US" sz="2900">
                  <a:latin typeface="テロップ明朝（N仕様）"/>
                  <a:ea typeface="テロップ明朝（N仕様）"/>
                  <a:cs typeface="+mn-lt"/>
                </a:rPr>
                <a:t>機能担当</a:t>
              </a:r>
              <a:r>
                <a:rPr lang="ja-JP" sz="2900">
                  <a:latin typeface="テロップ明朝（N仕様）"/>
                  <a:ea typeface="テロップ明朝（N仕様）"/>
                  <a:cs typeface="+mn-lt"/>
                </a:rPr>
                <a:t>への道</a:t>
              </a:r>
              <a:endParaRPr lang="ja-JP">
                <a:latin typeface="テロップ明朝（N仕様）"/>
                <a:ea typeface="テロップ明朝（N仕様）"/>
              </a:endParaRPr>
            </a:p>
            <a:p>
              <a:pPr algn="l">
                <a:lnSpc>
                  <a:spcPts val="3599"/>
                </a:lnSpc>
                <a:spcBef>
                  <a:spcPct val="0"/>
                </a:spcBef>
              </a:pPr>
              <a:endParaRPr lang="en-US" altLang="ja-JP" sz="2950">
                <a:solidFill>
                  <a:srgbClr val="000000"/>
                </a:solidFill>
                <a:latin typeface="テロップ明朝（N仕様）"/>
                <a:ea typeface="テロップ明朝（N仕様）"/>
                <a:cs typeface="Calibri"/>
              </a:endParaRPr>
            </a:p>
          </p:txBody>
        </p:sp>
        <p:sp>
          <p:nvSpPr>
            <p:cNvPr id="31" name="TextBox 31"/>
            <p:cNvSpPr txBox="1"/>
            <p:nvPr/>
          </p:nvSpPr>
          <p:spPr>
            <a:xfrm>
              <a:off x="-265458" y="1025987"/>
              <a:ext cx="7494427" cy="572464"/>
            </a:xfrm>
            <a:prstGeom prst="rect">
              <a:avLst/>
            </a:prstGeom>
          </p:spPr>
          <p:txBody>
            <a:bodyPr wrap="square" lIns="0" tIns="0" rIns="0" bIns="0" rtlCol="0" anchor="t">
              <a:spAutoFit/>
            </a:bodyPr>
            <a:lstStyle/>
            <a:p>
              <a:pPr>
                <a:lnSpc>
                  <a:spcPts val="3119"/>
                </a:lnSpc>
                <a:spcBef>
                  <a:spcPct val="0"/>
                </a:spcBef>
              </a:pPr>
              <a:r>
                <a:rPr lang="ja-JP" altLang="en-US" sz="4000">
                  <a:solidFill>
                    <a:srgbClr val="000000"/>
                  </a:solidFill>
                  <a:latin typeface="テロップ明朝（N仕様）"/>
                  <a:ea typeface="テロップ明朝（N仕様）"/>
                </a:rPr>
                <a:t>難しい部分にチャレンジ</a:t>
              </a:r>
              <a:endParaRPr lang="ja-JP"/>
            </a:p>
          </p:txBody>
        </p:sp>
      </p:grpSp>
      <p:grpSp>
        <p:nvGrpSpPr>
          <p:cNvPr id="32" name="Group 32"/>
          <p:cNvGrpSpPr/>
          <p:nvPr/>
        </p:nvGrpSpPr>
        <p:grpSpPr>
          <a:xfrm>
            <a:off x="11802121" y="3004306"/>
            <a:ext cx="5910185" cy="1305460"/>
            <a:chOff x="-213992" y="-276225"/>
            <a:chExt cx="7880246" cy="1740612"/>
          </a:xfrm>
        </p:grpSpPr>
        <p:sp>
          <p:nvSpPr>
            <p:cNvPr id="33" name="TextBox 33"/>
            <p:cNvSpPr txBox="1"/>
            <p:nvPr/>
          </p:nvSpPr>
          <p:spPr>
            <a:xfrm>
              <a:off x="0" y="-276225"/>
              <a:ext cx="6804702" cy="1216315"/>
            </a:xfrm>
            <a:prstGeom prst="rect">
              <a:avLst/>
            </a:prstGeom>
          </p:spPr>
          <p:txBody>
            <a:bodyPr lIns="0" tIns="0" rIns="0" bIns="0" rtlCol="0" anchor="t">
              <a:spAutoFit/>
            </a:bodyPr>
            <a:lstStyle/>
            <a:p>
              <a:r>
                <a:rPr lang="ja-JP" sz="3000">
                  <a:solidFill>
                    <a:srgbClr val="000000"/>
                  </a:solidFill>
                  <a:latin typeface="テロップ明朝（N仕様）"/>
                  <a:ea typeface="テロップ明朝（N仕様）"/>
                  <a:cs typeface="+mn-lt"/>
                </a:rPr>
                <a:t>十両</a:t>
              </a:r>
              <a:r>
                <a:rPr lang="ja-JP" altLang="en-US" sz="3000">
                  <a:solidFill>
                    <a:srgbClr val="000000"/>
                  </a:solidFill>
                  <a:latin typeface="テロップ明朝（N仕様）"/>
                  <a:ea typeface="テロップ明朝（N仕様）"/>
                  <a:cs typeface="+mn-lt"/>
                </a:rPr>
                <a:t>エンジニア</a:t>
              </a:r>
              <a:r>
                <a:rPr lang="ja-JP" sz="3000">
                  <a:solidFill>
                    <a:srgbClr val="000000"/>
                  </a:solidFill>
                  <a:latin typeface="テロップ明朝（N仕様）"/>
                  <a:ea typeface="テロップ明朝（N仕様）"/>
                  <a:cs typeface="+mn-lt"/>
                </a:rPr>
                <a:t>への道</a:t>
              </a:r>
              <a:endParaRPr lang="ja-JP" altLang="en-US">
                <a:latin typeface="テロップ明朝（N仕様）"/>
                <a:ea typeface="テロップ明朝（N仕様）"/>
              </a:endParaRPr>
            </a:p>
            <a:p>
              <a:pPr algn="l">
                <a:lnSpc>
                  <a:spcPts val="3599"/>
                </a:lnSpc>
                <a:spcBef>
                  <a:spcPct val="0"/>
                </a:spcBef>
              </a:pPr>
              <a:endParaRPr lang="en-US" sz="2950">
                <a:solidFill>
                  <a:srgbClr val="000000"/>
                </a:solidFill>
                <a:latin typeface="テロップ明朝（N仕様） Bold"/>
                <a:ea typeface="テロップ明朝（N仕様） Bold"/>
              </a:endParaRPr>
            </a:p>
          </p:txBody>
        </p:sp>
        <p:sp>
          <p:nvSpPr>
            <p:cNvPr id="34" name="TextBox 34"/>
            <p:cNvSpPr txBox="1"/>
            <p:nvPr/>
          </p:nvSpPr>
          <p:spPr>
            <a:xfrm>
              <a:off x="-213992" y="907738"/>
              <a:ext cx="7880246" cy="556649"/>
            </a:xfrm>
            <a:prstGeom prst="rect">
              <a:avLst/>
            </a:prstGeom>
          </p:spPr>
          <p:txBody>
            <a:bodyPr wrap="square" lIns="0" tIns="0" rIns="0" bIns="0" rtlCol="0" anchor="t">
              <a:spAutoFit/>
            </a:bodyPr>
            <a:lstStyle/>
            <a:p>
              <a:pPr algn="l">
                <a:lnSpc>
                  <a:spcPts val="3120"/>
                </a:lnSpc>
                <a:spcBef>
                  <a:spcPct val="0"/>
                </a:spcBef>
              </a:pPr>
              <a:r>
                <a:rPr lang="ja-JP" altLang="en-US" sz="4000">
                  <a:solidFill>
                    <a:srgbClr val="000000"/>
                  </a:solidFill>
                  <a:latin typeface="テロップ明朝（N仕様）"/>
                  <a:ea typeface="テロップ明朝（N仕様）"/>
                  <a:cs typeface="Calibri"/>
                </a:rPr>
                <a:t>Javaに対する理解の向上​</a:t>
              </a:r>
            </a:p>
          </p:txBody>
        </p:sp>
      </p:grpSp>
      <p:grpSp>
        <p:nvGrpSpPr>
          <p:cNvPr id="35" name="Group 35"/>
          <p:cNvGrpSpPr/>
          <p:nvPr/>
        </p:nvGrpSpPr>
        <p:grpSpPr>
          <a:xfrm>
            <a:off x="12065192" y="6108143"/>
            <a:ext cx="5103527" cy="1835567"/>
            <a:chOff x="0" y="-276225"/>
            <a:chExt cx="6804702" cy="2447420"/>
          </a:xfrm>
        </p:grpSpPr>
        <p:sp>
          <p:nvSpPr>
            <p:cNvPr id="36" name="TextBox 36"/>
            <p:cNvSpPr txBox="1"/>
            <p:nvPr/>
          </p:nvSpPr>
          <p:spPr>
            <a:xfrm>
              <a:off x="0" y="-276225"/>
              <a:ext cx="6804702" cy="2447420"/>
            </a:xfrm>
            <a:prstGeom prst="rect">
              <a:avLst/>
            </a:prstGeom>
          </p:spPr>
          <p:txBody>
            <a:bodyPr lIns="0" tIns="0" rIns="0" bIns="0" rtlCol="0" anchor="t">
              <a:spAutoFit/>
            </a:bodyPr>
            <a:lstStyle/>
            <a:p>
              <a:r>
                <a:rPr lang="ja-JP" sz="3000">
                  <a:solidFill>
                    <a:srgbClr val="000000"/>
                  </a:solidFill>
                  <a:latin typeface="テロップ明朝（N仕様）"/>
                  <a:ea typeface="テロップ明朝（N仕様）"/>
                  <a:cs typeface="+mn-lt"/>
                </a:rPr>
                <a:t>横綱になるために…</a:t>
              </a:r>
              <a:endParaRPr lang="ja-JP">
                <a:latin typeface="テロップ明朝（N仕様）"/>
                <a:ea typeface="テロップ明朝（N仕様）"/>
              </a:endParaRPr>
            </a:p>
            <a:p>
              <a:endParaRPr lang="ja-JP" altLang="en-US" sz="3000">
                <a:solidFill>
                  <a:srgbClr val="000000"/>
                </a:solidFill>
                <a:latin typeface="テロップ明朝（N仕様） Bold"/>
                <a:ea typeface="テロップ明朝（N仕様） Bold"/>
                <a:cs typeface="+mn-lt"/>
              </a:endParaRPr>
            </a:p>
            <a:p>
              <a:endParaRPr lang="ja-JP" altLang="en-US" sz="3000">
                <a:solidFill>
                  <a:srgbClr val="000000"/>
                </a:solidFill>
                <a:latin typeface="テロップ明朝（N仕様） Bold"/>
                <a:ea typeface="テロップ明朝（N仕様） Bold"/>
                <a:cs typeface="+mn-lt"/>
              </a:endParaRPr>
            </a:p>
            <a:p>
              <a:pPr>
                <a:lnSpc>
                  <a:spcPts val="3599"/>
                </a:lnSpc>
                <a:spcBef>
                  <a:spcPct val="0"/>
                </a:spcBef>
              </a:pPr>
              <a:endParaRPr lang="en-US" altLang="ja-JP" sz="2950">
                <a:solidFill>
                  <a:srgbClr val="000000"/>
                </a:solidFill>
                <a:latin typeface="テロップ明朝（N仕様） Bold"/>
                <a:ea typeface="テロップ明朝（N仕様） Bold"/>
                <a:cs typeface="+mn-lt"/>
              </a:endParaRPr>
            </a:p>
          </p:txBody>
        </p:sp>
        <p:sp>
          <p:nvSpPr>
            <p:cNvPr id="37" name="TextBox 37"/>
            <p:cNvSpPr txBox="1"/>
            <p:nvPr/>
          </p:nvSpPr>
          <p:spPr>
            <a:xfrm>
              <a:off x="0" y="954060"/>
              <a:ext cx="6804702" cy="551518"/>
            </a:xfrm>
            <a:prstGeom prst="rect">
              <a:avLst/>
            </a:prstGeom>
          </p:spPr>
          <p:txBody>
            <a:bodyPr lIns="0" tIns="0" rIns="0" bIns="0" rtlCol="0" anchor="t">
              <a:spAutoFit/>
            </a:bodyPr>
            <a:lstStyle/>
            <a:p>
              <a:pPr>
                <a:lnSpc>
                  <a:spcPts val="3120"/>
                </a:lnSpc>
                <a:spcBef>
                  <a:spcPct val="0"/>
                </a:spcBef>
              </a:pPr>
              <a:r>
                <a:rPr lang="ja-JP" altLang="en-US" sz="4000">
                  <a:latin typeface="テロップ明朝（N仕様）"/>
                  <a:ea typeface="テロップ明朝（N仕様）"/>
                  <a:cs typeface="Calibri"/>
                </a:rPr>
                <a:t>時間管理を徹底する</a:t>
              </a:r>
            </a:p>
          </p:txBody>
        </p:sp>
      </p:grpSp>
    </p:spTree>
    <p:extLst>
      <p:ext uri="{BB962C8B-B14F-4D97-AF65-F5344CB8AC3E}">
        <p14:creationId xmlns:p14="http://schemas.microsoft.com/office/powerpoint/2010/main" val="1609467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sp>
        <p:nvSpPr>
          <p:cNvPr id="2" name="Freeform 2"/>
          <p:cNvSpPr/>
          <p:nvPr/>
        </p:nvSpPr>
        <p:spPr>
          <a:xfrm>
            <a:off x="9469215" y="4809415"/>
            <a:ext cx="5272734" cy="5272734"/>
          </a:xfrm>
          <a:custGeom>
            <a:avLst/>
            <a:gdLst/>
            <a:ahLst/>
            <a:cxnLst/>
            <a:rect l="l" t="t" r="r" b="b"/>
            <a:pathLst>
              <a:path w="5272734" h="5272734">
                <a:moveTo>
                  <a:pt x="0" y="0"/>
                </a:moveTo>
                <a:lnTo>
                  <a:pt x="5272734" y="0"/>
                </a:lnTo>
                <a:lnTo>
                  <a:pt x="5272734" y="5272733"/>
                </a:lnTo>
                <a:lnTo>
                  <a:pt x="0" y="52727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grpSp>
        <p:nvGrpSpPr>
          <p:cNvPr id="3" name="Group 3"/>
          <p:cNvGrpSpPr/>
          <p:nvPr/>
        </p:nvGrpSpPr>
        <p:grpSpPr>
          <a:xfrm>
            <a:off x="7622579" y="-760313"/>
            <a:ext cx="9338988" cy="933898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l="-25046" r="-25046"/>
              </a:stretch>
            </a:blipFill>
          </p:spPr>
          <p:txBody>
            <a:bodyPr/>
            <a:lstStyle/>
            <a:p>
              <a:endParaRPr lang="ja-JP" altLang="en-US"/>
            </a:p>
          </p:txBody>
        </p:sp>
      </p:grpSp>
      <p:grpSp>
        <p:nvGrpSpPr>
          <p:cNvPr id="5" name="Group 5"/>
          <p:cNvGrpSpPr/>
          <p:nvPr/>
        </p:nvGrpSpPr>
        <p:grpSpPr>
          <a:xfrm>
            <a:off x="15075770" y="-2923881"/>
            <a:ext cx="9338988" cy="933898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l="-37402" r="-12130"/>
              </a:stretch>
            </a:blipFill>
          </p:spPr>
          <p:txBody>
            <a:bodyPr/>
            <a:lstStyle/>
            <a:p>
              <a:endParaRPr lang="ja-JP" altLang="en-US"/>
            </a:p>
          </p:txBody>
        </p:sp>
      </p:grpSp>
      <p:grpSp>
        <p:nvGrpSpPr>
          <p:cNvPr id="7" name="Group 7"/>
          <p:cNvGrpSpPr/>
          <p:nvPr/>
        </p:nvGrpSpPr>
        <p:grpSpPr>
          <a:xfrm>
            <a:off x="11564643" y="4932872"/>
            <a:ext cx="9338988" cy="933898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7"/>
              <a:stretch>
                <a:fillRect l="-45614" t="-3096" r="-71777" b="-41741"/>
              </a:stretch>
            </a:blipFill>
          </p:spPr>
          <p:txBody>
            <a:bodyPr/>
            <a:lstStyle/>
            <a:p>
              <a:endParaRPr lang="ja-JP" altLang="en-US"/>
            </a:p>
          </p:txBody>
        </p:sp>
      </p:grpSp>
      <p:sp>
        <p:nvSpPr>
          <p:cNvPr id="9" name="Freeform 9"/>
          <p:cNvSpPr/>
          <p:nvPr/>
        </p:nvSpPr>
        <p:spPr>
          <a:xfrm>
            <a:off x="6857310" y="1421104"/>
            <a:ext cx="6244961" cy="1132894"/>
          </a:xfrm>
          <a:custGeom>
            <a:avLst/>
            <a:gdLst/>
            <a:ahLst/>
            <a:cxnLst/>
            <a:rect l="l" t="t" r="r" b="b"/>
            <a:pathLst>
              <a:path w="6244961" h="1132894">
                <a:moveTo>
                  <a:pt x="0" y="0"/>
                </a:moveTo>
                <a:lnTo>
                  <a:pt x="6244961" y="0"/>
                </a:lnTo>
                <a:lnTo>
                  <a:pt x="6244961" y="1132894"/>
                </a:lnTo>
                <a:lnTo>
                  <a:pt x="0" y="1132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0" name="Freeform 10"/>
          <p:cNvSpPr/>
          <p:nvPr/>
        </p:nvSpPr>
        <p:spPr>
          <a:xfrm>
            <a:off x="15653290" y="7445781"/>
            <a:ext cx="6244961" cy="1132894"/>
          </a:xfrm>
          <a:custGeom>
            <a:avLst/>
            <a:gdLst/>
            <a:ahLst/>
            <a:cxnLst/>
            <a:rect l="l" t="t" r="r" b="b"/>
            <a:pathLst>
              <a:path w="6244961" h="1132894">
                <a:moveTo>
                  <a:pt x="0" y="0"/>
                </a:moveTo>
                <a:lnTo>
                  <a:pt x="6244961" y="0"/>
                </a:lnTo>
                <a:lnTo>
                  <a:pt x="6244961" y="1132894"/>
                </a:lnTo>
                <a:lnTo>
                  <a:pt x="0" y="11328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1" name="TextBox 11"/>
          <p:cNvSpPr txBox="1"/>
          <p:nvPr/>
        </p:nvSpPr>
        <p:spPr>
          <a:xfrm>
            <a:off x="887408" y="3325962"/>
            <a:ext cx="8607261" cy="3527825"/>
          </a:xfrm>
          <a:prstGeom prst="rect">
            <a:avLst/>
          </a:prstGeom>
        </p:spPr>
        <p:txBody>
          <a:bodyPr wrap="square" lIns="0" tIns="0" rIns="0" bIns="0" rtlCol="0" anchor="t">
            <a:spAutoFit/>
          </a:bodyPr>
          <a:lstStyle/>
          <a:p>
            <a:r>
              <a:rPr lang="ja-JP" altLang="en-US" sz="3750">
                <a:solidFill>
                  <a:srgbClr val="000000"/>
                </a:solidFill>
                <a:latin typeface="テロップ明朝（N仕様） Bold"/>
                <a:ea typeface="テロップ明朝（N仕様） Bold"/>
                <a:cs typeface="+mn-lt"/>
              </a:rPr>
              <a:t>研修講師の皆様</a:t>
            </a:r>
            <a:r>
              <a:rPr lang="en-US" sz="3750">
                <a:solidFill>
                  <a:srgbClr val="000000"/>
                </a:solidFill>
                <a:latin typeface="テロップ明朝（N仕様） Bold"/>
                <a:ea typeface="テロップ明朝（N仕様） Bold"/>
                <a:cs typeface="+mn-lt"/>
              </a:rPr>
              <a:t>、</a:t>
            </a:r>
            <a:endParaRPr lang="en-US" altLang="ja-JP" sz="3750">
              <a:solidFill>
                <a:srgbClr val="000000"/>
              </a:solidFill>
              <a:latin typeface="テロップ明朝（N仕様） Bold"/>
              <a:ea typeface="テロップ明朝（N仕様） Bold"/>
              <a:cs typeface="+mn-lt"/>
            </a:endParaRPr>
          </a:p>
          <a:p>
            <a:pPr algn="l"/>
            <a:r>
              <a:rPr lang="ja-JP" altLang="en-US" sz="3750">
                <a:solidFill>
                  <a:srgbClr val="000000"/>
                </a:solidFill>
                <a:latin typeface="テロップ明朝（N仕様） Bold"/>
                <a:ea typeface="テロップ明朝（N仕様） Bold"/>
                <a:cs typeface="+mn-lt"/>
              </a:rPr>
              <a:t>ならびに研修事務局の皆様</a:t>
            </a:r>
            <a:endParaRPr lang="en-US" altLang="ja-JP" sz="3750">
              <a:solidFill>
                <a:srgbClr val="000000"/>
              </a:solidFill>
              <a:latin typeface="テロップ明朝（N仕様） Bold"/>
              <a:ea typeface="テロップ明朝（N仕様） Bold"/>
            </a:endParaRPr>
          </a:p>
          <a:p>
            <a:pPr algn="l"/>
            <a:r>
              <a:rPr lang="ja-JP" altLang="en-US" sz="3750">
                <a:solidFill>
                  <a:srgbClr val="000000"/>
                </a:solidFill>
                <a:latin typeface="テロップ明朝（N仕様） Bold"/>
                <a:ea typeface="テロップ明朝（N仕様） Bold"/>
                <a:cs typeface="+mn-lt"/>
              </a:rPr>
              <a:t>一緒に学習してくれたクラスの仲間たち</a:t>
            </a:r>
            <a:endParaRPr lang="en-US" sz="3750">
              <a:solidFill>
                <a:srgbClr val="000000"/>
              </a:solidFill>
              <a:latin typeface="テロップ明朝（N仕様） Bold"/>
              <a:ea typeface="テロップ明朝（N仕様） Bold"/>
            </a:endParaRPr>
          </a:p>
          <a:p>
            <a:r>
              <a:rPr lang="ja-JP" altLang="en-US" sz="3750">
                <a:solidFill>
                  <a:srgbClr val="000000"/>
                </a:solidFill>
                <a:latin typeface="テロップ明朝（N仕様） Bold"/>
                <a:ea typeface="テロップ明朝（N仕様） Bold"/>
                <a:cs typeface="+mn-lt"/>
              </a:rPr>
              <a:t>研修に参加させてくれた</a:t>
            </a:r>
            <a:endParaRPr lang="en-US" altLang="ja-JP" sz="3750">
              <a:solidFill>
                <a:srgbClr val="000000"/>
              </a:solidFill>
              <a:latin typeface="テロップ明朝（N仕様） Bold"/>
              <a:ea typeface="テロップ明朝（N仕様） Bold"/>
              <a:cs typeface="+mn-lt"/>
            </a:endParaRPr>
          </a:p>
          <a:p>
            <a:r>
              <a:rPr lang="ja-JP" altLang="en-US" sz="3750">
                <a:solidFill>
                  <a:srgbClr val="000000"/>
                </a:solidFill>
                <a:latin typeface="テロップ明朝（N仕様） Bold"/>
                <a:ea typeface="テロップ明朝（N仕様） Bold"/>
                <a:cs typeface="+mn-lt"/>
              </a:rPr>
              <a:t>各所属会社の皆様に御礼申し上げます</a:t>
            </a:r>
            <a:r>
              <a:rPr lang="en-US" sz="3750">
                <a:solidFill>
                  <a:srgbClr val="000000"/>
                </a:solidFill>
                <a:latin typeface="テロップ明朝（N仕様） Bold"/>
                <a:ea typeface="テロップ明朝（N仕様） Bold"/>
                <a:cs typeface="+mn-lt"/>
              </a:rPr>
              <a:t>。</a:t>
            </a:r>
            <a:endParaRPr lang="en-US" sz="3750">
              <a:solidFill>
                <a:srgbClr val="000000"/>
              </a:solidFill>
              <a:latin typeface="テロップ明朝（N仕様） Bold"/>
              <a:ea typeface="テロップ明朝（N仕様） Bold"/>
            </a:endParaRPr>
          </a:p>
          <a:p>
            <a:pPr algn="l">
              <a:lnSpc>
                <a:spcPts val="5319"/>
              </a:lnSpc>
            </a:pPr>
            <a:endParaRPr lang="en-US" sz="3750">
              <a:solidFill>
                <a:srgbClr val="000000"/>
              </a:solidFill>
              <a:latin typeface="テロップ明朝（N仕様） Bold"/>
              <a:ea typeface="テロップ明朝（N仕様） Bold"/>
              <a:cs typeface="Calibri"/>
            </a:endParaRPr>
          </a:p>
        </p:txBody>
      </p:sp>
      <p:sp>
        <p:nvSpPr>
          <p:cNvPr id="12" name="TextBox 12"/>
          <p:cNvSpPr txBox="1"/>
          <p:nvPr/>
        </p:nvSpPr>
        <p:spPr>
          <a:xfrm>
            <a:off x="887408" y="1449084"/>
            <a:ext cx="4659373" cy="769441"/>
          </a:xfrm>
          <a:prstGeom prst="rect">
            <a:avLst/>
          </a:prstGeom>
        </p:spPr>
        <p:txBody>
          <a:bodyPr lIns="0" tIns="0" rIns="0" bIns="0" rtlCol="0" anchor="t">
            <a:spAutoFit/>
          </a:bodyPr>
          <a:lstStyle/>
          <a:p>
            <a:pPr algn="l">
              <a:lnSpc>
                <a:spcPts val="6000"/>
              </a:lnSpc>
              <a:spcBef>
                <a:spcPct val="0"/>
              </a:spcBef>
            </a:pPr>
            <a:r>
              <a:rPr lang="ja-JP" altLang="en-US" sz="5000">
                <a:solidFill>
                  <a:srgbClr val="000000"/>
                </a:solidFill>
                <a:ea typeface="テロップ明朝（N仕様） Bold"/>
                <a:cs typeface="Calibri"/>
              </a:rPr>
              <a:t>謝辞</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pic>
        <p:nvPicPr>
          <p:cNvPr id="6" name="図 5" descr="ダイアグラム&#10;&#10;説明は自動で生成されたものです">
            <a:extLst>
              <a:ext uri="{FF2B5EF4-FFF2-40B4-BE49-F238E27FC236}">
                <a16:creationId xmlns:a16="http://schemas.microsoft.com/office/drawing/2014/main" id="{5CED26B1-1926-9F2C-568C-12DB8CD1EEA3}"/>
              </a:ext>
            </a:extLst>
          </p:cNvPr>
          <p:cNvPicPr>
            <a:picLocks noChangeAspect="1"/>
          </p:cNvPicPr>
          <p:nvPr/>
        </p:nvPicPr>
        <p:blipFill>
          <a:blip r:embed="rId3"/>
          <a:stretch>
            <a:fillRect/>
          </a:stretch>
        </p:blipFill>
        <p:spPr>
          <a:xfrm>
            <a:off x="4572000" y="1998486"/>
            <a:ext cx="9144000" cy="5237740"/>
          </a:xfrm>
          <a:prstGeom prst="rect">
            <a:avLst/>
          </a:prstGeom>
        </p:spPr>
      </p:pic>
      <p:sp>
        <p:nvSpPr>
          <p:cNvPr id="7" name="テキスト ボックス 6">
            <a:extLst>
              <a:ext uri="{FF2B5EF4-FFF2-40B4-BE49-F238E27FC236}">
                <a16:creationId xmlns:a16="http://schemas.microsoft.com/office/drawing/2014/main" id="{A0C5BFEA-328E-D555-E4E1-5A45EE4BDB72}"/>
              </a:ext>
            </a:extLst>
          </p:cNvPr>
          <p:cNvSpPr txBox="1"/>
          <p:nvPr/>
        </p:nvSpPr>
        <p:spPr>
          <a:xfrm>
            <a:off x="5470071" y="580572"/>
            <a:ext cx="106135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7200">
                <a:latin typeface="テロップ明朝（N仕様）"/>
                <a:ea typeface="テロップ明朝（N仕様）"/>
                <a:cs typeface="Calibri"/>
              </a:rPr>
              <a:t>大相撲の注目度</a:t>
            </a:r>
            <a:endParaRPr lang="ja-JP" altLang="en-US" sz="7200">
              <a:latin typeface="テロップ明朝（N仕様）"/>
              <a:ea typeface="テロップ明朝（N仕様）"/>
            </a:endParaRPr>
          </a:p>
        </p:txBody>
      </p:sp>
      <p:sp>
        <p:nvSpPr>
          <p:cNvPr id="12" name="テキスト ボックス 11">
            <a:extLst>
              <a:ext uri="{FF2B5EF4-FFF2-40B4-BE49-F238E27FC236}">
                <a16:creationId xmlns:a16="http://schemas.microsoft.com/office/drawing/2014/main" id="{7DA6E881-EA05-7EE7-0D56-575D07006CF2}"/>
              </a:ext>
            </a:extLst>
          </p:cNvPr>
          <p:cNvSpPr txBox="1"/>
          <p:nvPr/>
        </p:nvSpPr>
        <p:spPr>
          <a:xfrm>
            <a:off x="734785" y="7456713"/>
            <a:ext cx="1728560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6000">
                <a:latin typeface="テロップ明朝（N仕様）"/>
                <a:ea typeface="テロップ明朝（N仕様）"/>
                <a:cs typeface="Calibri"/>
              </a:rPr>
              <a:t>他のスポーツに比べて</a:t>
            </a:r>
            <a:endParaRPr lang="ja-JP"/>
          </a:p>
          <a:p>
            <a:pPr algn="ctr"/>
            <a:r>
              <a:rPr lang="ja-JP" altLang="en-US" sz="6000">
                <a:latin typeface="テロップ明朝（N仕様）"/>
                <a:ea typeface="テロップ明朝（N仕様）"/>
                <a:cs typeface="Calibri"/>
              </a:rPr>
              <a:t>観客動員数も注目度も低い</a:t>
            </a:r>
            <a:endParaRPr lang="ja-JP"/>
          </a:p>
        </p:txBody>
      </p:sp>
    </p:spTree>
    <p:extLst>
      <p:ext uri="{BB962C8B-B14F-4D97-AF65-F5344CB8AC3E}">
        <p14:creationId xmlns:p14="http://schemas.microsoft.com/office/powerpoint/2010/main" val="2577210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A0C5BFEA-328E-D555-E4E1-5A45EE4BDB72}"/>
              </a:ext>
            </a:extLst>
          </p:cNvPr>
          <p:cNvSpPr txBox="1"/>
          <p:nvPr/>
        </p:nvSpPr>
        <p:spPr>
          <a:xfrm>
            <a:off x="5470071" y="580572"/>
            <a:ext cx="106135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7200">
                <a:latin typeface="テロップ明朝（N仕様）"/>
                <a:ea typeface="テロップ明朝（N仕様）"/>
                <a:cs typeface="Calibri"/>
              </a:rPr>
              <a:t>大相撲の関心層</a:t>
            </a:r>
          </a:p>
        </p:txBody>
      </p:sp>
      <p:sp>
        <p:nvSpPr>
          <p:cNvPr id="12" name="テキスト ボックス 11">
            <a:extLst>
              <a:ext uri="{FF2B5EF4-FFF2-40B4-BE49-F238E27FC236}">
                <a16:creationId xmlns:a16="http://schemas.microsoft.com/office/drawing/2014/main" id="{7DA6E881-EA05-7EE7-0D56-575D07006CF2}"/>
              </a:ext>
            </a:extLst>
          </p:cNvPr>
          <p:cNvSpPr txBox="1"/>
          <p:nvPr/>
        </p:nvSpPr>
        <p:spPr>
          <a:xfrm>
            <a:off x="1315356" y="7692570"/>
            <a:ext cx="1728560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6000">
                <a:latin typeface="テロップ明朝（N仕様）"/>
                <a:ea typeface="テロップ明朝（N仕様）"/>
                <a:cs typeface="Calibri"/>
              </a:rPr>
              <a:t>若者は少ないが、女性の割合は多い</a:t>
            </a:r>
          </a:p>
        </p:txBody>
      </p:sp>
      <p:pic>
        <p:nvPicPr>
          <p:cNvPr id="2" name="図 1" descr="ダイアグラム&#10;&#10;説明は自動で生成されたものです">
            <a:extLst>
              <a:ext uri="{FF2B5EF4-FFF2-40B4-BE49-F238E27FC236}">
                <a16:creationId xmlns:a16="http://schemas.microsoft.com/office/drawing/2014/main" id="{5D06E550-8726-59F0-47EE-A33986CE8432}"/>
              </a:ext>
            </a:extLst>
          </p:cNvPr>
          <p:cNvPicPr>
            <a:picLocks noChangeAspect="1"/>
          </p:cNvPicPr>
          <p:nvPr/>
        </p:nvPicPr>
        <p:blipFill>
          <a:blip r:embed="rId3"/>
          <a:stretch>
            <a:fillRect/>
          </a:stretch>
        </p:blipFill>
        <p:spPr>
          <a:xfrm>
            <a:off x="4572000" y="2000599"/>
            <a:ext cx="9144000" cy="5451231"/>
          </a:xfrm>
          <a:prstGeom prst="rect">
            <a:avLst/>
          </a:prstGeom>
        </p:spPr>
      </p:pic>
    </p:spTree>
    <p:extLst>
      <p:ext uri="{BB962C8B-B14F-4D97-AF65-F5344CB8AC3E}">
        <p14:creationId xmlns:p14="http://schemas.microsoft.com/office/powerpoint/2010/main" val="3013452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A0C5BFEA-328E-D555-E4E1-5A45EE4BDB72}"/>
              </a:ext>
            </a:extLst>
          </p:cNvPr>
          <p:cNvSpPr txBox="1"/>
          <p:nvPr/>
        </p:nvSpPr>
        <p:spPr>
          <a:xfrm>
            <a:off x="2276929" y="562429"/>
            <a:ext cx="1500414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7200">
                <a:latin typeface="テロップ明朝（N仕様）"/>
                <a:ea typeface="テロップ明朝（N仕様）"/>
                <a:cs typeface="Calibri"/>
              </a:rPr>
              <a:t>クラスでのアンケートでは、、、（男：女　20：14）</a:t>
            </a:r>
          </a:p>
        </p:txBody>
      </p:sp>
      <p:sp>
        <p:nvSpPr>
          <p:cNvPr id="12" name="テキスト ボックス 11">
            <a:extLst>
              <a:ext uri="{FF2B5EF4-FFF2-40B4-BE49-F238E27FC236}">
                <a16:creationId xmlns:a16="http://schemas.microsoft.com/office/drawing/2014/main" id="{7DA6E881-EA05-7EE7-0D56-575D07006CF2}"/>
              </a:ext>
            </a:extLst>
          </p:cNvPr>
          <p:cNvSpPr txBox="1"/>
          <p:nvPr/>
        </p:nvSpPr>
        <p:spPr>
          <a:xfrm>
            <a:off x="493825" y="7764008"/>
            <a:ext cx="17285607"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6000">
                <a:latin typeface="テロップ明朝（N仕様）"/>
                <a:ea typeface="テロップ明朝（N仕様）"/>
                <a:cs typeface="Calibri"/>
              </a:rPr>
              <a:t>テレビで相撲がついていたら消したりチャンネルを変える人が多い</a:t>
            </a:r>
          </a:p>
        </p:txBody>
      </p:sp>
      <p:pic>
        <p:nvPicPr>
          <p:cNvPr id="5" name="図 4" descr="テキスト&#10;&#10;説明は自動で生成されたものです">
            <a:extLst>
              <a:ext uri="{FF2B5EF4-FFF2-40B4-BE49-F238E27FC236}">
                <a16:creationId xmlns:a16="http://schemas.microsoft.com/office/drawing/2014/main" id="{5B60E0BC-C3FF-BB94-2096-2E5D187A0453}"/>
              </a:ext>
            </a:extLst>
          </p:cNvPr>
          <p:cNvPicPr>
            <a:picLocks noChangeAspect="1"/>
          </p:cNvPicPr>
          <p:nvPr/>
        </p:nvPicPr>
        <p:blipFill>
          <a:blip r:embed="rId3"/>
          <a:stretch>
            <a:fillRect/>
          </a:stretch>
        </p:blipFill>
        <p:spPr>
          <a:xfrm>
            <a:off x="2583658" y="2702719"/>
            <a:ext cx="13120686" cy="5042296"/>
          </a:xfrm>
          <a:prstGeom prst="rect">
            <a:avLst/>
          </a:prstGeom>
        </p:spPr>
      </p:pic>
    </p:spTree>
    <p:extLst>
      <p:ext uri="{BB962C8B-B14F-4D97-AF65-F5344CB8AC3E}">
        <p14:creationId xmlns:p14="http://schemas.microsoft.com/office/powerpoint/2010/main" val="3537568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2" name="Group 2"/>
          <p:cNvGrpSpPr/>
          <p:nvPr/>
        </p:nvGrpSpPr>
        <p:grpSpPr>
          <a:xfrm>
            <a:off x="1101327" y="2569926"/>
            <a:ext cx="21359605" cy="3024744"/>
            <a:chOff x="849160" y="-3027113"/>
            <a:chExt cx="28479476" cy="2304674"/>
          </a:xfrm>
        </p:grpSpPr>
        <p:sp>
          <p:nvSpPr>
            <p:cNvPr id="3" name="TextBox 3"/>
            <p:cNvSpPr txBox="1"/>
            <p:nvPr/>
          </p:nvSpPr>
          <p:spPr>
            <a:xfrm>
              <a:off x="849160" y="-1373344"/>
              <a:ext cx="28479476" cy="650905"/>
            </a:xfrm>
            <a:prstGeom prst="rect">
              <a:avLst/>
            </a:prstGeom>
          </p:spPr>
          <p:txBody>
            <a:bodyPr wrap="square" lIns="0" tIns="0" rIns="0" bIns="0" rtlCol="0" anchor="t">
              <a:spAutoFit/>
            </a:bodyPr>
            <a:lstStyle/>
            <a:p>
              <a:pPr algn="l">
                <a:lnSpc>
                  <a:spcPts val="6000"/>
                </a:lnSpc>
                <a:spcBef>
                  <a:spcPct val="0"/>
                </a:spcBef>
              </a:pPr>
              <a:r>
                <a:rPr lang="en-US" altLang="ja-JP" sz="8800" err="1">
                  <a:solidFill>
                    <a:srgbClr val="000000"/>
                  </a:solidFill>
                  <a:latin typeface="テロップ明朝（N仕様）"/>
                  <a:ea typeface="テロップ明朝（N仕様）"/>
                </a:rPr>
                <a:t>肩身の狭い思いしてませんか</a:t>
              </a:r>
              <a:r>
                <a:rPr lang="en-US" altLang="ja-JP" sz="8800">
                  <a:solidFill>
                    <a:srgbClr val="000000"/>
                  </a:solidFill>
                  <a:latin typeface="テロップ明朝（N仕様）"/>
                  <a:ea typeface="テロップ明朝（N仕様）"/>
                </a:rPr>
                <a:t>？</a:t>
              </a:r>
            </a:p>
          </p:txBody>
        </p:sp>
        <p:sp>
          <p:nvSpPr>
            <p:cNvPr id="4" name="TextBox 4"/>
            <p:cNvSpPr txBox="1"/>
            <p:nvPr/>
          </p:nvSpPr>
          <p:spPr>
            <a:xfrm>
              <a:off x="5210695" y="-3027113"/>
              <a:ext cx="19723246" cy="452991"/>
            </a:xfrm>
            <a:prstGeom prst="rect">
              <a:avLst/>
            </a:prstGeom>
          </p:spPr>
          <p:txBody>
            <a:bodyPr wrap="square" lIns="0" tIns="0" rIns="0" bIns="0" rtlCol="0" anchor="t">
              <a:spAutoFit/>
            </a:bodyPr>
            <a:lstStyle/>
            <a:p>
              <a:pPr>
                <a:lnSpc>
                  <a:spcPts val="4199"/>
                </a:lnSpc>
              </a:pPr>
              <a:r>
                <a:rPr lang="ja-JP" altLang="en-US" sz="6600">
                  <a:solidFill>
                    <a:srgbClr val="C00000"/>
                  </a:solidFill>
                  <a:latin typeface="テロップ明朝（N仕様）"/>
                  <a:ea typeface="テロップ明朝（N仕様）"/>
                  <a:cs typeface="Times New Roman"/>
                </a:rPr>
                <a:t>全国のスー女！！！！</a:t>
              </a:r>
              <a:endParaRPr lang="ja-JP" sz="6600">
                <a:solidFill>
                  <a:srgbClr val="C00000"/>
                </a:solidFill>
                <a:latin typeface="テロップ明朝（N仕様）"/>
                <a:ea typeface="テロップ明朝（N仕様）"/>
                <a:cs typeface="Times New Roman"/>
              </a:endParaRPr>
            </a:p>
          </p:txBody>
        </p:sp>
      </p:grpSp>
    </p:spTree>
    <p:extLst>
      <p:ext uri="{BB962C8B-B14F-4D97-AF65-F5344CB8AC3E}">
        <p14:creationId xmlns:p14="http://schemas.microsoft.com/office/powerpoint/2010/main" val="3776177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44655" r="-6487" b="-44655"/>
            </a:stretch>
          </a:blipFill>
        </p:spPr>
        <p:txBody>
          <a:bodyPr/>
          <a:lstStyle/>
          <a:p>
            <a:endParaRPr lang="ja-JP" altLang="en-US"/>
          </a:p>
        </p:txBody>
      </p:sp>
      <p:sp>
        <p:nvSpPr>
          <p:cNvPr id="3" name="Freeform 3"/>
          <p:cNvSpPr/>
          <p:nvPr/>
        </p:nvSpPr>
        <p:spPr>
          <a:xfrm>
            <a:off x="877856" y="5643715"/>
            <a:ext cx="5274877" cy="5274877"/>
          </a:xfrm>
          <a:custGeom>
            <a:avLst/>
            <a:gdLst/>
            <a:ahLst/>
            <a:cxnLst/>
            <a:rect l="l" t="t" r="r" b="b"/>
            <a:pathLst>
              <a:path w="5274877" h="5274877">
                <a:moveTo>
                  <a:pt x="0" y="0"/>
                </a:moveTo>
                <a:lnTo>
                  <a:pt x="5274876" y="0"/>
                </a:lnTo>
                <a:lnTo>
                  <a:pt x="5274876" y="5274877"/>
                </a:lnTo>
                <a:lnTo>
                  <a:pt x="0" y="52748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4" name="Freeform 4"/>
          <p:cNvSpPr/>
          <p:nvPr/>
        </p:nvSpPr>
        <p:spPr>
          <a:xfrm>
            <a:off x="12702143" y="369297"/>
            <a:ext cx="4557157" cy="4557157"/>
          </a:xfrm>
          <a:custGeom>
            <a:avLst/>
            <a:gdLst/>
            <a:ahLst/>
            <a:cxnLst/>
            <a:rect l="l" t="t" r="r" b="b"/>
            <a:pathLst>
              <a:path w="4557157" h="4557157">
                <a:moveTo>
                  <a:pt x="0" y="0"/>
                </a:moveTo>
                <a:lnTo>
                  <a:pt x="4557157" y="0"/>
                </a:lnTo>
                <a:lnTo>
                  <a:pt x="4557157" y="4557157"/>
                </a:lnTo>
                <a:lnTo>
                  <a:pt x="0" y="45571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grpSp>
        <p:nvGrpSpPr>
          <p:cNvPr id="5" name="Group 5"/>
          <p:cNvGrpSpPr/>
          <p:nvPr/>
        </p:nvGrpSpPr>
        <p:grpSpPr>
          <a:xfrm>
            <a:off x="2337364" y="-1262063"/>
            <a:ext cx="13232088" cy="13227038"/>
            <a:chOff x="0" y="0"/>
            <a:chExt cx="2968197" cy="2967064"/>
          </a:xfrm>
        </p:grpSpPr>
        <p:sp>
          <p:nvSpPr>
            <p:cNvPr id="6" name="Freeform 6"/>
            <p:cNvSpPr/>
            <p:nvPr/>
          </p:nvSpPr>
          <p:spPr>
            <a:xfrm>
              <a:off x="0" y="0"/>
              <a:ext cx="2968197" cy="2967064"/>
            </a:xfrm>
            <a:custGeom>
              <a:avLst/>
              <a:gdLst/>
              <a:ahLst/>
              <a:cxnLst/>
              <a:rect l="l" t="t" r="r" b="b"/>
              <a:pathLst>
                <a:path w="2968197" h="2967064">
                  <a:moveTo>
                    <a:pt x="1484099" y="0"/>
                  </a:moveTo>
                  <a:lnTo>
                    <a:pt x="2968197" y="1483532"/>
                  </a:lnTo>
                  <a:lnTo>
                    <a:pt x="1484099" y="2967064"/>
                  </a:lnTo>
                  <a:lnTo>
                    <a:pt x="0" y="1483532"/>
                  </a:lnTo>
                  <a:lnTo>
                    <a:pt x="1484099" y="0"/>
                  </a:lnTo>
                  <a:close/>
                </a:path>
              </a:pathLst>
            </a:custGeom>
            <a:solidFill>
              <a:srgbClr val="FFFFFF"/>
            </a:solidFill>
            <a:ln w="19050" cap="sq">
              <a:solidFill>
                <a:srgbClr val="B52414"/>
              </a:solidFill>
              <a:prstDash val="solid"/>
              <a:miter/>
            </a:ln>
          </p:spPr>
          <p:txBody>
            <a:bodyPr/>
            <a:lstStyle/>
            <a:p>
              <a:endParaRPr lang="ja-JP" altLang="en-US"/>
            </a:p>
          </p:txBody>
        </p:sp>
        <p:sp>
          <p:nvSpPr>
            <p:cNvPr id="7" name="TextBox 7"/>
            <p:cNvSpPr txBox="1"/>
            <p:nvPr/>
          </p:nvSpPr>
          <p:spPr>
            <a:xfrm>
              <a:off x="510159" y="271839"/>
              <a:ext cx="1947879" cy="2185261"/>
            </a:xfrm>
            <a:prstGeom prst="rect">
              <a:avLst/>
            </a:prstGeom>
          </p:spPr>
          <p:txBody>
            <a:bodyPr lIns="50800" tIns="50800" rIns="50800" bIns="50800" rtlCol="0" anchor="ctr"/>
            <a:lstStyle/>
            <a:p>
              <a:pPr algn="ctr">
                <a:lnSpc>
                  <a:spcPts val="3000"/>
                </a:lnSpc>
              </a:pPr>
              <a:endParaRPr/>
            </a:p>
          </p:txBody>
        </p:sp>
      </p:grpSp>
      <p:grpSp>
        <p:nvGrpSpPr>
          <p:cNvPr id="19" name="グループ化 18">
            <a:extLst>
              <a:ext uri="{FF2B5EF4-FFF2-40B4-BE49-F238E27FC236}">
                <a16:creationId xmlns:a16="http://schemas.microsoft.com/office/drawing/2014/main" id="{DAF32D4B-DE30-BB23-9562-7CE7CEE5F463}"/>
              </a:ext>
            </a:extLst>
          </p:cNvPr>
          <p:cNvGrpSpPr/>
          <p:nvPr/>
        </p:nvGrpSpPr>
        <p:grpSpPr>
          <a:xfrm>
            <a:off x="3868402" y="2503394"/>
            <a:ext cx="10552477" cy="2424762"/>
            <a:chOff x="3515294" y="2958269"/>
            <a:chExt cx="10552477" cy="2424762"/>
          </a:xfrm>
        </p:grpSpPr>
        <p:sp>
          <p:nvSpPr>
            <p:cNvPr id="8" name="TextBox 8"/>
            <p:cNvSpPr txBox="1"/>
            <p:nvPr/>
          </p:nvSpPr>
          <p:spPr>
            <a:xfrm>
              <a:off x="3515294" y="4370381"/>
              <a:ext cx="10552477" cy="1012650"/>
            </a:xfrm>
            <a:prstGeom prst="rect">
              <a:avLst/>
            </a:prstGeom>
          </p:spPr>
          <p:txBody>
            <a:bodyPr lIns="0" tIns="0" rIns="0" bIns="0" rtlCol="0" anchor="t">
              <a:spAutoFit/>
            </a:bodyPr>
            <a:lstStyle/>
            <a:p>
              <a:pPr algn="ctr">
                <a:lnSpc>
                  <a:spcPts val="7679"/>
                </a:lnSpc>
                <a:spcBef>
                  <a:spcPct val="0"/>
                </a:spcBef>
              </a:pPr>
              <a:r>
                <a:rPr lang="ja-JP" altLang="en-US" sz="8000" u="sng">
                  <a:solidFill>
                    <a:srgbClr val="000000"/>
                  </a:solidFill>
                  <a:ea typeface="鉄瓶ゴシック"/>
                </a:rPr>
                <a:t>ＳＵＭＯＯ</a:t>
              </a:r>
              <a:endParaRPr lang="en-US" sz="8000" u="sng">
                <a:solidFill>
                  <a:srgbClr val="000000"/>
                </a:solidFill>
                <a:ea typeface="鉄瓶ゴシック"/>
              </a:endParaRPr>
            </a:p>
          </p:txBody>
        </p:sp>
        <p:sp>
          <p:nvSpPr>
            <p:cNvPr id="10" name="TextBox 10"/>
            <p:cNvSpPr txBox="1"/>
            <p:nvPr/>
          </p:nvSpPr>
          <p:spPr>
            <a:xfrm>
              <a:off x="4733900" y="2958269"/>
              <a:ext cx="8358684" cy="599844"/>
            </a:xfrm>
            <a:prstGeom prst="rect">
              <a:avLst/>
            </a:prstGeom>
          </p:spPr>
          <p:txBody>
            <a:bodyPr lIns="0" tIns="0" rIns="0" bIns="0" rtlCol="0" anchor="t">
              <a:spAutoFit/>
            </a:bodyPr>
            <a:lstStyle/>
            <a:p>
              <a:pPr algn="ctr">
                <a:lnSpc>
                  <a:spcPts val="4560"/>
                </a:lnSpc>
              </a:pPr>
              <a:endParaRPr lang="ja-JP" altLang="en-US" sz="4800" u="sng">
                <a:solidFill>
                  <a:srgbClr val="000000"/>
                </a:solidFill>
                <a:ea typeface="テロップ明朝（N仕様）"/>
                <a:cs typeface="Calibri"/>
              </a:endParaRPr>
            </a:p>
          </p:txBody>
        </p:sp>
      </p:grpSp>
      <p:sp>
        <p:nvSpPr>
          <p:cNvPr id="15" name="TextBox 15"/>
          <p:cNvSpPr txBox="1"/>
          <p:nvPr/>
        </p:nvSpPr>
        <p:spPr>
          <a:xfrm>
            <a:off x="6031131" y="7624891"/>
            <a:ext cx="5549545" cy="505523"/>
          </a:xfrm>
          <a:prstGeom prst="rect">
            <a:avLst/>
          </a:prstGeom>
        </p:spPr>
        <p:txBody>
          <a:bodyPr lIns="0" tIns="0" rIns="0" bIns="0" rtlCol="0" anchor="t">
            <a:spAutoFit/>
          </a:bodyPr>
          <a:lstStyle/>
          <a:p>
            <a:pPr algn="ctr">
              <a:lnSpc>
                <a:spcPts val="4199"/>
              </a:lnSpc>
            </a:pPr>
            <a:endParaRPr lang="en-US" sz="2999">
              <a:solidFill>
                <a:srgbClr val="000000"/>
              </a:solidFill>
              <a:ea typeface="テロップ明朝（N仕様）"/>
            </a:endParaRPr>
          </a:p>
        </p:txBody>
      </p:sp>
      <p:sp>
        <p:nvSpPr>
          <p:cNvPr id="17" name="Freeform 17"/>
          <p:cNvSpPr/>
          <p:nvPr/>
        </p:nvSpPr>
        <p:spPr>
          <a:xfrm>
            <a:off x="11834489" y="6917086"/>
            <a:ext cx="6869585" cy="1246207"/>
          </a:xfrm>
          <a:custGeom>
            <a:avLst/>
            <a:gdLst/>
            <a:ahLst/>
            <a:cxnLst/>
            <a:rect l="l" t="t" r="r" b="b"/>
            <a:pathLst>
              <a:path w="6869585" h="1246207">
                <a:moveTo>
                  <a:pt x="0" y="0"/>
                </a:moveTo>
                <a:lnTo>
                  <a:pt x="6869585" y="0"/>
                </a:lnTo>
                <a:lnTo>
                  <a:pt x="6869585" y="1246206"/>
                </a:lnTo>
                <a:lnTo>
                  <a:pt x="0" y="12462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18" name="Freeform 18"/>
          <p:cNvSpPr/>
          <p:nvPr/>
        </p:nvSpPr>
        <p:spPr>
          <a:xfrm>
            <a:off x="-247696" y="2024772"/>
            <a:ext cx="6869585" cy="1246207"/>
          </a:xfrm>
          <a:custGeom>
            <a:avLst/>
            <a:gdLst/>
            <a:ahLst/>
            <a:cxnLst/>
            <a:rect l="l" t="t" r="r" b="b"/>
            <a:pathLst>
              <a:path w="6869585" h="1246207">
                <a:moveTo>
                  <a:pt x="0" y="0"/>
                </a:moveTo>
                <a:lnTo>
                  <a:pt x="6869586" y="0"/>
                </a:lnTo>
                <a:lnTo>
                  <a:pt x="6869586" y="1246207"/>
                </a:lnTo>
                <a:lnTo>
                  <a:pt x="0" y="12462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ja-JP" altLang="en-US"/>
          </a:p>
        </p:txBody>
      </p:sp>
      <p:sp>
        <p:nvSpPr>
          <p:cNvPr id="11" name="Freeform 4">
            <a:extLst>
              <a:ext uri="{FF2B5EF4-FFF2-40B4-BE49-F238E27FC236}">
                <a16:creationId xmlns:a16="http://schemas.microsoft.com/office/drawing/2014/main" id="{C34CA10E-1340-B901-EFE4-A60CF43538A6}"/>
              </a:ext>
            </a:extLst>
          </p:cNvPr>
          <p:cNvSpPr/>
          <p:nvPr/>
        </p:nvSpPr>
        <p:spPr>
          <a:xfrm>
            <a:off x="7545811" y="4936769"/>
            <a:ext cx="3212803" cy="2803900"/>
          </a:xfrm>
          <a:custGeom>
            <a:avLst/>
            <a:gdLst/>
            <a:ahLst/>
            <a:cxnLst/>
            <a:rect l="l" t="t" r="r" b="b"/>
            <a:pathLst>
              <a:path w="3212803" h="2803900">
                <a:moveTo>
                  <a:pt x="0" y="0"/>
                </a:moveTo>
                <a:lnTo>
                  <a:pt x="3212803" y="0"/>
                </a:lnTo>
                <a:lnTo>
                  <a:pt x="3212803" y="2803901"/>
                </a:lnTo>
                <a:lnTo>
                  <a:pt x="0" y="28039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1091991120"/>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DE0"/>
        </a:solidFill>
        <a:effectLst/>
      </p:bgPr>
    </p:bg>
    <p:spTree>
      <p:nvGrpSpPr>
        <p:cNvPr id="1" name=""/>
        <p:cNvGrpSpPr/>
        <p:nvPr/>
      </p:nvGrpSpPr>
      <p:grpSpPr>
        <a:xfrm>
          <a:off x="0" y="0"/>
          <a:ext cx="0" cy="0"/>
          <a:chOff x="0" y="0"/>
          <a:chExt cx="0" cy="0"/>
        </a:xfrm>
      </p:grpSpPr>
      <p:grpSp>
        <p:nvGrpSpPr>
          <p:cNvPr id="2" name="Group 2"/>
          <p:cNvGrpSpPr/>
          <p:nvPr/>
        </p:nvGrpSpPr>
        <p:grpSpPr>
          <a:xfrm>
            <a:off x="609600" y="4272420"/>
            <a:ext cx="14792433" cy="3245723"/>
            <a:chOff x="0" y="-485775"/>
            <a:chExt cx="19723246" cy="2473045"/>
          </a:xfrm>
        </p:grpSpPr>
        <p:sp>
          <p:nvSpPr>
            <p:cNvPr id="3" name="TextBox 3"/>
            <p:cNvSpPr txBox="1"/>
            <p:nvPr/>
          </p:nvSpPr>
          <p:spPr>
            <a:xfrm>
              <a:off x="0" y="-485775"/>
              <a:ext cx="6212498" cy="604638"/>
            </a:xfrm>
            <a:prstGeom prst="rect">
              <a:avLst/>
            </a:prstGeom>
          </p:spPr>
          <p:txBody>
            <a:bodyPr lIns="0" tIns="0" rIns="0" bIns="0" rtlCol="0" anchor="t">
              <a:spAutoFit/>
            </a:bodyPr>
            <a:lstStyle/>
            <a:p>
              <a:pPr algn="l">
                <a:lnSpc>
                  <a:spcPts val="6000"/>
                </a:lnSpc>
                <a:spcBef>
                  <a:spcPct val="0"/>
                </a:spcBef>
              </a:pPr>
              <a:r>
                <a:rPr lang="en-US" altLang="ja-JP" sz="5400">
                  <a:solidFill>
                    <a:srgbClr val="000000"/>
                  </a:solidFill>
                  <a:latin typeface="テロップ明朝（N仕様）"/>
                  <a:ea typeface="テロップ明朝（N仕様）"/>
                </a:rPr>
                <a:t>SUMOO</a:t>
              </a:r>
              <a:r>
                <a:rPr lang="ja-JP" altLang="en-US" sz="5400">
                  <a:solidFill>
                    <a:srgbClr val="000000"/>
                  </a:solidFill>
                  <a:latin typeface="テロップ明朝（N仕様）"/>
                  <a:ea typeface="テロップ明朝（N仕様）"/>
                </a:rPr>
                <a:t>は</a:t>
              </a:r>
              <a:endParaRPr lang="en-US" sz="5400">
                <a:solidFill>
                  <a:srgbClr val="000000"/>
                </a:solidFill>
                <a:ea typeface="テロップ明朝（N仕様）"/>
              </a:endParaRPr>
            </a:p>
          </p:txBody>
        </p:sp>
        <p:sp>
          <p:nvSpPr>
            <p:cNvPr id="4" name="TextBox 4"/>
            <p:cNvSpPr txBox="1"/>
            <p:nvPr/>
          </p:nvSpPr>
          <p:spPr>
            <a:xfrm>
              <a:off x="0" y="682727"/>
              <a:ext cx="19723246" cy="1304543"/>
            </a:xfrm>
            <a:prstGeom prst="rect">
              <a:avLst/>
            </a:prstGeom>
          </p:spPr>
          <p:txBody>
            <a:bodyPr wrap="square" lIns="0" tIns="0" rIns="0" bIns="0" rtlCol="0" anchor="t">
              <a:spAutoFit/>
            </a:bodyPr>
            <a:lstStyle/>
            <a:p>
              <a:pPr>
                <a:lnSpc>
                  <a:spcPts val="4199"/>
                </a:lnSpc>
              </a:pPr>
              <a:r>
                <a:rPr lang="ja-JP" altLang="en-US" sz="8000" b="1">
                  <a:solidFill>
                    <a:srgbClr val="C00000"/>
                  </a:solidFill>
                  <a:ea typeface="テロップ明朝（N仕様）"/>
                </a:rPr>
                <a:t>スー女向け</a:t>
              </a:r>
              <a:endParaRPr lang="en-US" altLang="ja-JP" sz="6000">
                <a:solidFill>
                  <a:srgbClr val="C00000"/>
                </a:solidFill>
                <a:ea typeface="テロップ明朝（N仕様）"/>
              </a:endParaRPr>
            </a:p>
            <a:p>
              <a:pPr>
                <a:lnSpc>
                  <a:spcPts val="4199"/>
                </a:lnSpc>
              </a:pPr>
              <a:endParaRPr lang="ja-JP" altLang="en-US" sz="8000" b="1">
                <a:solidFill>
                  <a:srgbClr val="C00000"/>
                </a:solidFill>
                <a:ea typeface="テロップ明朝（N仕様）"/>
              </a:endParaRPr>
            </a:p>
            <a:p>
              <a:pPr algn="l">
                <a:lnSpc>
                  <a:spcPts val="4199"/>
                </a:lnSpc>
              </a:pPr>
              <a:r>
                <a:rPr lang="ja-JP" altLang="en-US" sz="8000" b="1">
                  <a:solidFill>
                    <a:srgbClr val="C00000"/>
                  </a:solidFill>
                  <a:ea typeface="テロップ明朝（N仕様）"/>
                </a:rPr>
                <a:t>推し活</a:t>
              </a:r>
              <a:r>
                <a:rPr lang="ja-JP" altLang="en-US" sz="6000">
                  <a:solidFill>
                    <a:srgbClr val="C00000"/>
                  </a:solidFill>
                  <a:ea typeface="テロップ明朝（N仕様）"/>
                </a:rPr>
                <a:t>応援アプリケーション</a:t>
              </a:r>
              <a:endParaRPr lang="en-US" sz="6000">
                <a:solidFill>
                  <a:srgbClr val="C00000"/>
                </a:solidFill>
                <a:ea typeface="テロップ明朝（N仕様）"/>
                <a:cs typeface="Calibri"/>
              </a:endParaRPr>
            </a:p>
          </p:txBody>
        </p:sp>
      </p:grpSp>
      <p:sp>
        <p:nvSpPr>
          <p:cNvPr id="16" name="Freeform 16"/>
          <p:cNvSpPr/>
          <p:nvPr/>
        </p:nvSpPr>
        <p:spPr>
          <a:xfrm>
            <a:off x="1739940" y="8039100"/>
            <a:ext cx="7442119" cy="7442119"/>
          </a:xfrm>
          <a:custGeom>
            <a:avLst/>
            <a:gdLst/>
            <a:ahLst/>
            <a:cxnLst/>
            <a:rect l="l" t="t" r="r" b="b"/>
            <a:pathLst>
              <a:path w="7442119" h="7442119">
                <a:moveTo>
                  <a:pt x="0" y="0"/>
                </a:moveTo>
                <a:lnTo>
                  <a:pt x="7442119" y="0"/>
                </a:lnTo>
                <a:lnTo>
                  <a:pt x="7442119" y="7442119"/>
                </a:lnTo>
                <a:lnTo>
                  <a:pt x="0" y="74421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grpSp>
        <p:nvGrpSpPr>
          <p:cNvPr id="36" name="グループ化 35">
            <a:extLst>
              <a:ext uri="{FF2B5EF4-FFF2-40B4-BE49-F238E27FC236}">
                <a16:creationId xmlns:a16="http://schemas.microsoft.com/office/drawing/2014/main" id="{1C94F636-AB06-4F48-8882-3AE9A2965EF6}"/>
              </a:ext>
            </a:extLst>
          </p:cNvPr>
          <p:cNvGrpSpPr/>
          <p:nvPr/>
        </p:nvGrpSpPr>
        <p:grpSpPr>
          <a:xfrm>
            <a:off x="9525000" y="-2623934"/>
            <a:ext cx="11283164" cy="15534868"/>
            <a:chOff x="9525000" y="-1790700"/>
            <a:chExt cx="11283164" cy="15534868"/>
          </a:xfrm>
        </p:grpSpPr>
        <p:grpSp>
          <p:nvGrpSpPr>
            <p:cNvPr id="31" name="グループ化 30">
              <a:extLst>
                <a:ext uri="{FF2B5EF4-FFF2-40B4-BE49-F238E27FC236}">
                  <a16:creationId xmlns:a16="http://schemas.microsoft.com/office/drawing/2014/main" id="{68A763A9-46A0-234D-0FE7-B7CCDBB2768C}"/>
                </a:ext>
              </a:extLst>
            </p:cNvPr>
            <p:cNvGrpSpPr/>
            <p:nvPr/>
          </p:nvGrpSpPr>
          <p:grpSpPr>
            <a:xfrm>
              <a:off x="9525000" y="-1790700"/>
              <a:ext cx="11283164" cy="12530951"/>
              <a:chOff x="10580378" y="-1478503"/>
              <a:chExt cx="11283164" cy="12530951"/>
            </a:xfrm>
          </p:grpSpPr>
          <p:grpSp>
            <p:nvGrpSpPr>
              <p:cNvPr id="5" name="Group 5"/>
              <p:cNvGrpSpPr/>
              <p:nvPr/>
            </p:nvGrpSpPr>
            <p:grpSpPr>
              <a:xfrm>
                <a:off x="10580378" y="-1478503"/>
                <a:ext cx="11283164" cy="12530951"/>
                <a:chOff x="253997" y="-418399"/>
                <a:chExt cx="15044218" cy="16707934"/>
              </a:xfrm>
            </p:grpSpPr>
            <p:grpSp>
              <p:nvGrpSpPr>
                <p:cNvPr id="8" name="Group 8"/>
                <p:cNvGrpSpPr/>
                <p:nvPr/>
              </p:nvGrpSpPr>
              <p:grpSpPr>
                <a:xfrm>
                  <a:off x="253997" y="-418399"/>
                  <a:ext cx="7836045" cy="7836045"/>
                  <a:chOff x="-164439" y="-679520"/>
                  <a:chExt cx="812800" cy="812800"/>
                </a:xfrm>
              </p:grpSpPr>
              <p:sp>
                <p:nvSpPr>
                  <p:cNvPr id="9" name="Freeform 9"/>
                  <p:cNvSpPr/>
                  <p:nvPr/>
                </p:nvSpPr>
                <p:spPr>
                  <a:xfrm>
                    <a:off x="-164439" y="-67952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5"/>
                    <a:stretch>
                      <a:fillRect t="-25046" b="-25046"/>
                    </a:stretch>
                  </a:blipFill>
                </p:spPr>
                <p:txBody>
                  <a:bodyPr/>
                  <a:lstStyle/>
                  <a:p>
                    <a:endParaRPr lang="ja-JP" altLang="en-US"/>
                  </a:p>
                </p:txBody>
              </p:sp>
            </p:grpSp>
            <p:grpSp>
              <p:nvGrpSpPr>
                <p:cNvPr id="10" name="Group 10"/>
                <p:cNvGrpSpPr/>
                <p:nvPr/>
              </p:nvGrpSpPr>
              <p:grpSpPr>
                <a:xfrm>
                  <a:off x="7532406" y="8523726"/>
                  <a:ext cx="7765809" cy="776580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6"/>
                    <a:stretch>
                      <a:fillRect l="-25046" r="-25046"/>
                    </a:stretch>
                  </a:blipFill>
                </p:spPr>
                <p:txBody>
                  <a:bodyPr/>
                  <a:lstStyle/>
                  <a:p>
                    <a:endParaRPr lang="ja-JP" altLang="en-US"/>
                  </a:p>
                </p:txBody>
              </p:sp>
            </p:grpSp>
          </p:grpSp>
          <p:grpSp>
            <p:nvGrpSpPr>
              <p:cNvPr id="29" name="Group 14">
                <a:extLst>
                  <a:ext uri="{FF2B5EF4-FFF2-40B4-BE49-F238E27FC236}">
                    <a16:creationId xmlns:a16="http://schemas.microsoft.com/office/drawing/2014/main" id="{B53C44A4-184C-13D9-985D-7C93BB5EFBA9}"/>
                  </a:ext>
                </a:extLst>
              </p:cNvPr>
              <p:cNvGrpSpPr/>
              <p:nvPr/>
            </p:nvGrpSpPr>
            <p:grpSpPr>
              <a:xfrm>
                <a:off x="11833312" y="3455880"/>
                <a:ext cx="5754813" cy="5754813"/>
                <a:chOff x="46047" y="-12540"/>
                <a:chExt cx="812800" cy="812800"/>
              </a:xfrm>
            </p:grpSpPr>
            <p:sp>
              <p:nvSpPr>
                <p:cNvPr id="30" name="Freeform 15">
                  <a:extLst>
                    <a:ext uri="{FF2B5EF4-FFF2-40B4-BE49-F238E27FC236}">
                      <a16:creationId xmlns:a16="http://schemas.microsoft.com/office/drawing/2014/main" id="{4FF32245-4EFF-8C2E-8326-886BE8A0805B}"/>
                    </a:ext>
                  </a:extLst>
                </p:cNvPr>
                <p:cNvSpPr/>
                <p:nvPr/>
              </p:nvSpPr>
              <p:spPr>
                <a:xfrm>
                  <a:off x="46047" y="-1254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7"/>
                  <a:stretch>
                    <a:fillRect l="-25115" r="-25115"/>
                  </a:stretch>
                </a:blipFill>
              </p:spPr>
              <p:txBody>
                <a:bodyPr/>
                <a:lstStyle/>
                <a:p>
                  <a:endParaRPr lang="ja-JP" altLang="en-US"/>
                </a:p>
              </p:txBody>
            </p:sp>
          </p:grpSp>
        </p:grpSp>
        <p:grpSp>
          <p:nvGrpSpPr>
            <p:cNvPr id="32" name="Group 5">
              <a:extLst>
                <a:ext uri="{FF2B5EF4-FFF2-40B4-BE49-F238E27FC236}">
                  <a16:creationId xmlns:a16="http://schemas.microsoft.com/office/drawing/2014/main" id="{F03F5815-C621-7E58-1FA8-C735497C44FE}"/>
                </a:ext>
              </a:extLst>
            </p:cNvPr>
            <p:cNvGrpSpPr/>
            <p:nvPr/>
          </p:nvGrpSpPr>
          <p:grpSpPr>
            <a:xfrm>
              <a:off x="13710715" y="100209"/>
              <a:ext cx="5897192" cy="5897192"/>
              <a:chOff x="0" y="0"/>
              <a:chExt cx="812800" cy="812800"/>
            </a:xfrm>
          </p:grpSpPr>
          <p:sp>
            <p:nvSpPr>
              <p:cNvPr id="33" name="Freeform 6">
                <a:extLst>
                  <a:ext uri="{FF2B5EF4-FFF2-40B4-BE49-F238E27FC236}">
                    <a16:creationId xmlns:a16="http://schemas.microsoft.com/office/drawing/2014/main" id="{7EC661E5-4B02-C5E6-2A4C-59D72CFE31B1}"/>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8"/>
                <a:stretch>
                  <a:fillRect l="-3131" r="-32004"/>
                </a:stretch>
              </a:blipFill>
            </p:spPr>
            <p:txBody>
              <a:bodyPr/>
              <a:lstStyle/>
              <a:p>
                <a:endParaRPr lang="ja-JP" altLang="en-US"/>
              </a:p>
            </p:txBody>
          </p:sp>
        </p:grpSp>
        <p:grpSp>
          <p:nvGrpSpPr>
            <p:cNvPr id="34" name="Group 11">
              <a:extLst>
                <a:ext uri="{FF2B5EF4-FFF2-40B4-BE49-F238E27FC236}">
                  <a16:creationId xmlns:a16="http://schemas.microsoft.com/office/drawing/2014/main" id="{4CAB7AA2-E507-C36B-46DD-A9CED07BC3C7}"/>
                </a:ext>
              </a:extLst>
            </p:cNvPr>
            <p:cNvGrpSpPr/>
            <p:nvPr/>
          </p:nvGrpSpPr>
          <p:grpSpPr>
            <a:xfrm>
              <a:off x="11940059" y="7919811"/>
              <a:ext cx="5824357" cy="5824357"/>
              <a:chOff x="0" y="0"/>
              <a:chExt cx="812800" cy="812800"/>
            </a:xfrm>
          </p:grpSpPr>
          <p:sp>
            <p:nvSpPr>
              <p:cNvPr id="35" name="Freeform 12">
                <a:extLst>
                  <a:ext uri="{FF2B5EF4-FFF2-40B4-BE49-F238E27FC236}">
                    <a16:creationId xmlns:a16="http://schemas.microsoft.com/office/drawing/2014/main" id="{465B8F1D-0F36-A961-8A82-4474F1FA731D}"/>
                  </a:ext>
                </a:extLst>
              </p:cNvPr>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blipFill>
                <a:blip r:embed="rId9"/>
                <a:stretch>
                  <a:fillRect l="-47431" r="-2842"/>
                </a:stretch>
              </a:blipFill>
            </p:spPr>
            <p:txBody>
              <a:bodyPr/>
              <a:lstStyle/>
              <a:p>
                <a:endParaRPr lang="ja-JP" altLang="en-US"/>
              </a:p>
            </p:txBody>
          </p:sp>
        </p:grpSp>
      </p:grpSp>
    </p:spTree>
    <p:extLst>
      <p:ext uri="{BB962C8B-B14F-4D97-AF65-F5344CB8AC3E}">
        <p14:creationId xmlns:p14="http://schemas.microsoft.com/office/powerpoint/2010/main" val="947548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3AB27C864B3094F9396A6D72E012482" ma:contentTypeVersion="6" ma:contentTypeDescription="新しいドキュメントを作成します。" ma:contentTypeScope="" ma:versionID="7a5c08d3622877686995125779e5bcbd">
  <xsd:schema xmlns:xsd="http://www.w3.org/2001/XMLSchema" xmlns:xs="http://www.w3.org/2001/XMLSchema" xmlns:p="http://schemas.microsoft.com/office/2006/metadata/properties" xmlns:ns3="87cf0ee8-fe20-4b5a-8adf-0a4439756175" targetNamespace="http://schemas.microsoft.com/office/2006/metadata/properties" ma:root="true" ma:fieldsID="4a06705702775fa75458e594f395a93a" ns3:_="">
    <xsd:import namespace="87cf0ee8-fe20-4b5a-8adf-0a4439756175"/>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cf0ee8-fe20-4b5a-8adf-0a44397561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7cf0ee8-fe20-4b5a-8adf-0a443975617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80A573-AE21-41EA-93A4-EC4005B527E7}">
  <ds:schemaRefs>
    <ds:schemaRef ds:uri="87cf0ee8-fe20-4b5a-8adf-0a44397561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61E8F8A-FB00-4DB4-9517-B8F5877B2F8E}">
  <ds:schemaRefs>
    <ds:schemaRef ds:uri="87cf0ee8-fe20-4b5a-8adf-0a443975617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2B7880B-57A7-45D9-B40C-A0C005BF69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ユーザー設定</PresentationFormat>
  <Slides>33</Slides>
  <Notes>31</Notes>
  <HiddenSlides>0</HiddenSlides>
  <ScaleCrop>false</ScaleCrop>
  <HeadingPairs>
    <vt:vector size="4" baseType="variant">
      <vt:variant>
        <vt:lpstr>テーマ</vt:lpstr>
      </vt:variant>
      <vt:variant>
        <vt:i4>1</vt:i4>
      </vt:variant>
      <vt:variant>
        <vt:lpstr>スライド タイトル</vt:lpstr>
      </vt:variant>
      <vt:variant>
        <vt:i4>33</vt:i4>
      </vt:variant>
    </vt:vector>
  </HeadingPairs>
  <TitlesOfParts>
    <vt:vector size="34" baseType="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ベージュ　社外提案書　ビジネス　プレゼンテーション</dc:title>
  <dc:creator>User</dc:creator>
  <cp:revision>5</cp:revision>
  <dcterms:created xsi:type="dcterms:W3CDTF">2006-08-16T00:00:00Z</dcterms:created>
  <dcterms:modified xsi:type="dcterms:W3CDTF">2024-07-01T02:29:13Z</dcterms:modified>
  <dc:identifier>DAGIpv6Poac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0x010100D3AB27C864B3094F9396A6D72E012482</vt:lpwstr>
  </property>
</Properties>
</file>